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57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8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42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23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1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41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20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2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20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92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AA83-BDA6-4C8B-9518-4A0CF871B31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B1C4-4781-4E15-ADF3-D2B380FF5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32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85771" y="3679303"/>
            <a:ext cx="7398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HERE IS MARIGLIANELLA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Immagine 7" descr="Foto Mariglianella: Municipi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566">
            <a:off x="909864" y="503849"/>
            <a:ext cx="3714971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Foto Mariglianella: Chiesa di Santa Maria della Sanità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308">
            <a:off x="7076351" y="706245"/>
            <a:ext cx="393274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3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750424" y="1398494"/>
            <a:ext cx="47468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old</a:t>
            </a:r>
            <a:r>
              <a:rPr lang="it-IT" sz="2000" dirty="0" smtClean="0"/>
              <a:t> </a:t>
            </a:r>
            <a:r>
              <a:rPr lang="it-IT" sz="2000" dirty="0" err="1" smtClean="0"/>
              <a:t>name</a:t>
            </a:r>
            <a:r>
              <a:rPr lang="it-IT" sz="2000" dirty="0" smtClean="0"/>
              <a:t> of  S. Maria della Sanità  </a:t>
            </a:r>
            <a:r>
              <a:rPr lang="it-IT" sz="2000" dirty="0" err="1" smtClean="0"/>
              <a:t>was</a:t>
            </a:r>
            <a:r>
              <a:rPr lang="it-IT" sz="2000" dirty="0" smtClean="0"/>
              <a:t> S. </a:t>
            </a:r>
            <a:r>
              <a:rPr lang="it-IT" sz="2000" dirty="0" err="1" smtClean="0"/>
              <a:t>Eucalione</a:t>
            </a:r>
            <a:r>
              <a:rPr lang="it-IT" sz="2000" dirty="0" smtClean="0"/>
              <a:t> .</a:t>
            </a:r>
          </a:p>
          <a:p>
            <a:r>
              <a:rPr lang="it-IT" sz="2000" dirty="0" smtClean="0"/>
              <a:t>Carlo </a:t>
            </a:r>
            <a:r>
              <a:rPr lang="it-IT" sz="2000" dirty="0" err="1"/>
              <a:t>C</a:t>
            </a:r>
            <a:r>
              <a:rPr lang="it-IT" sz="2000" dirty="0" err="1" smtClean="0"/>
              <a:t>arafa</a:t>
            </a:r>
            <a:r>
              <a:rPr lang="it-IT" sz="2000" dirty="0" smtClean="0"/>
              <a:t> ,the </a:t>
            </a:r>
            <a:r>
              <a:rPr lang="it-IT" sz="2000" dirty="0" err="1" smtClean="0"/>
              <a:t>famous</a:t>
            </a:r>
            <a:r>
              <a:rPr lang="it-IT" sz="2000" dirty="0" smtClean="0"/>
              <a:t> </a:t>
            </a:r>
            <a:r>
              <a:rPr lang="it-IT" sz="2000" dirty="0" err="1" smtClean="0"/>
              <a:t>dominican</a:t>
            </a:r>
            <a:r>
              <a:rPr lang="it-IT" sz="2000" dirty="0" smtClean="0"/>
              <a:t> </a:t>
            </a:r>
            <a:r>
              <a:rPr lang="it-IT" sz="2000" dirty="0" err="1" smtClean="0"/>
              <a:t>friar,changed</a:t>
            </a:r>
            <a:r>
              <a:rPr lang="it-IT" sz="2000" dirty="0" smtClean="0"/>
              <a:t> the </a:t>
            </a:r>
            <a:r>
              <a:rPr lang="it-IT" sz="2000" dirty="0" err="1" smtClean="0"/>
              <a:t>name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church</a:t>
            </a:r>
            <a:r>
              <a:rPr lang="it-IT" sz="2000" dirty="0" smtClean="0"/>
              <a:t> with the </a:t>
            </a:r>
            <a:r>
              <a:rPr lang="it-IT" sz="2000" dirty="0" err="1" smtClean="0"/>
              <a:t>present</a:t>
            </a:r>
            <a:r>
              <a:rPr lang="it-IT" sz="2000" dirty="0" smtClean="0"/>
              <a:t> </a:t>
            </a:r>
            <a:r>
              <a:rPr lang="it-IT" sz="2000" dirty="0" err="1" smtClean="0"/>
              <a:t>name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Later,he</a:t>
            </a:r>
            <a:r>
              <a:rPr lang="it-IT" sz="2000" dirty="0" smtClean="0"/>
              <a:t> </a:t>
            </a:r>
            <a:r>
              <a:rPr lang="it-IT" sz="2000" dirty="0" err="1" smtClean="0"/>
              <a:t>built</a:t>
            </a:r>
            <a:r>
              <a:rPr lang="it-IT" sz="2000" dirty="0" smtClean="0"/>
              <a:t> a </a:t>
            </a:r>
            <a:r>
              <a:rPr lang="it-IT" sz="2000" dirty="0" err="1" smtClean="0"/>
              <a:t>covent</a:t>
            </a:r>
            <a:r>
              <a:rPr lang="it-IT" sz="2000" dirty="0" smtClean="0"/>
              <a:t> </a:t>
            </a:r>
            <a:r>
              <a:rPr lang="it-IT" sz="2000" dirty="0" err="1" smtClean="0"/>
              <a:t>near</a:t>
            </a:r>
            <a:r>
              <a:rPr lang="it-IT" sz="2000" dirty="0" smtClean="0"/>
              <a:t> </a:t>
            </a:r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church,where</a:t>
            </a:r>
            <a:r>
              <a:rPr lang="it-IT" sz="2000" dirty="0" smtClean="0"/>
              <a:t> the </a:t>
            </a:r>
            <a:r>
              <a:rPr lang="it-IT" sz="2000" dirty="0" err="1" smtClean="0"/>
              <a:t>dominicans</a:t>
            </a:r>
            <a:r>
              <a:rPr lang="it-IT" sz="2000" dirty="0" smtClean="0"/>
              <a:t> </a:t>
            </a:r>
            <a:r>
              <a:rPr lang="it-IT" sz="2000" dirty="0" err="1" smtClean="0"/>
              <a:t>lived</a:t>
            </a:r>
            <a:r>
              <a:rPr lang="it-IT" sz="2000" dirty="0" smtClean="0"/>
              <a:t> for </a:t>
            </a:r>
            <a:r>
              <a:rPr lang="it-IT" sz="2000" dirty="0" err="1" smtClean="0"/>
              <a:t>about</a:t>
            </a:r>
            <a:r>
              <a:rPr lang="it-IT" sz="2000" dirty="0" smtClean="0"/>
              <a:t> 60 </a:t>
            </a:r>
            <a:r>
              <a:rPr lang="it-IT" sz="2000" dirty="0" err="1" smtClean="0"/>
              <a:t>years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From 1947 to 1955 , </a:t>
            </a:r>
            <a:r>
              <a:rPr lang="it-IT" sz="2000" dirty="0" err="1" smtClean="0"/>
              <a:t>three</a:t>
            </a:r>
            <a:r>
              <a:rPr lang="it-IT" sz="2000" dirty="0" smtClean="0"/>
              <a:t> </a:t>
            </a:r>
            <a:r>
              <a:rPr lang="it-IT" sz="2000" dirty="0" err="1" smtClean="0"/>
              <a:t>classrooms</a:t>
            </a:r>
            <a:r>
              <a:rPr lang="it-IT" sz="2000" dirty="0" smtClean="0"/>
              <a:t> for </a:t>
            </a:r>
            <a:r>
              <a:rPr lang="it-IT" sz="2000" dirty="0" err="1" smtClean="0"/>
              <a:t>children</a:t>
            </a:r>
            <a:r>
              <a:rPr lang="it-IT" sz="2000" dirty="0" smtClean="0"/>
              <a:t> </a:t>
            </a:r>
            <a:r>
              <a:rPr lang="it-IT" sz="2000" dirty="0" err="1" smtClean="0"/>
              <a:t>were</a:t>
            </a:r>
            <a:r>
              <a:rPr lang="it-IT" sz="2000" dirty="0" smtClean="0"/>
              <a:t> </a:t>
            </a:r>
            <a:r>
              <a:rPr lang="it-IT" sz="2000" dirty="0" err="1" smtClean="0"/>
              <a:t>built</a:t>
            </a:r>
            <a:r>
              <a:rPr lang="it-IT" sz="2000" dirty="0" smtClean="0"/>
              <a:t> and </a:t>
            </a:r>
            <a:r>
              <a:rPr lang="it-IT" sz="2000" dirty="0" err="1" smtClean="0"/>
              <a:t>later</a:t>
            </a:r>
            <a:r>
              <a:rPr lang="it-IT" sz="2000" dirty="0" smtClean="0"/>
              <a:t>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founded</a:t>
            </a:r>
            <a:r>
              <a:rPr lang="it-IT" sz="2000" dirty="0" smtClean="0"/>
              <a:t> an </a:t>
            </a:r>
            <a:r>
              <a:rPr lang="it-IT" sz="2000" dirty="0" err="1" smtClean="0"/>
              <a:t>orphanage</a:t>
            </a:r>
            <a:r>
              <a:rPr lang="it-IT" sz="2000" dirty="0" smtClean="0"/>
              <a:t> ,</a:t>
            </a:r>
            <a:r>
              <a:rPr lang="it-IT" sz="2000" dirty="0" err="1" smtClean="0"/>
              <a:t>too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church</a:t>
            </a:r>
            <a:r>
              <a:rPr lang="it-IT" sz="2000" dirty="0" smtClean="0"/>
              <a:t>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painted</a:t>
            </a:r>
            <a:r>
              <a:rPr lang="it-IT" sz="2000" dirty="0" smtClean="0"/>
              <a:t> and </a:t>
            </a:r>
            <a:r>
              <a:rPr lang="it-IT" sz="2000" dirty="0" err="1" smtClean="0"/>
              <a:t>decorated</a:t>
            </a:r>
            <a:r>
              <a:rPr lang="it-IT" sz="2000" dirty="0" smtClean="0"/>
              <a:t> </a:t>
            </a:r>
            <a:r>
              <a:rPr lang="it-IT" sz="2000" dirty="0" err="1" smtClean="0"/>
              <a:t>again</a:t>
            </a:r>
            <a:r>
              <a:rPr lang="it-IT" sz="2000" dirty="0" smtClean="0"/>
              <a:t> some </a:t>
            </a:r>
            <a:r>
              <a:rPr lang="it-IT" sz="2000" dirty="0" err="1" smtClean="0"/>
              <a:t>years</a:t>
            </a:r>
            <a:r>
              <a:rPr lang="it-IT" sz="2000" dirty="0" smtClean="0"/>
              <a:t> ago.</a:t>
            </a:r>
          </a:p>
          <a:p>
            <a:r>
              <a:rPr lang="it-IT" sz="2000" dirty="0" smtClean="0"/>
              <a:t>On </a:t>
            </a:r>
            <a:r>
              <a:rPr lang="it-IT" sz="2000" dirty="0" err="1" smtClean="0"/>
              <a:t>sundays</a:t>
            </a:r>
            <a:r>
              <a:rPr lang="it-IT" sz="2000" dirty="0" smtClean="0"/>
              <a:t> the </a:t>
            </a:r>
            <a:r>
              <a:rPr lang="it-IT" sz="2000" dirty="0" err="1" smtClean="0"/>
              <a:t>believers</a:t>
            </a:r>
            <a:r>
              <a:rPr lang="it-IT" sz="2000" dirty="0" smtClean="0"/>
              <a:t> go to the </a:t>
            </a:r>
            <a:r>
              <a:rPr lang="it-IT" sz="2000" dirty="0" err="1" smtClean="0"/>
              <a:t>church</a:t>
            </a:r>
            <a:r>
              <a:rPr lang="it-IT" sz="2000" dirty="0" smtClean="0"/>
              <a:t> for </a:t>
            </a:r>
            <a:r>
              <a:rPr lang="it-IT" sz="2000" dirty="0" err="1" smtClean="0"/>
              <a:t>listening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Mess</a:t>
            </a:r>
            <a:r>
              <a:rPr lang="it-IT" sz="2000" dirty="0" smtClean="0"/>
              <a:t> and </a:t>
            </a:r>
            <a:r>
              <a:rPr lang="it-IT" sz="2000" dirty="0" err="1" smtClean="0"/>
              <a:t>asking</a:t>
            </a:r>
            <a:r>
              <a:rPr lang="it-IT" sz="2000" dirty="0" smtClean="0"/>
              <a:t> the Virgin for a </a:t>
            </a:r>
            <a:r>
              <a:rPr lang="it-IT" sz="2000" dirty="0" err="1" smtClean="0"/>
              <a:t>benediction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421493" y="109373"/>
            <a:ext cx="11877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CHURCH OF S. MARIA DELLA SANITÀ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Foto Mariglianella: Chiesa di Santa Maria della San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8" y="1398494"/>
            <a:ext cx="4625787" cy="45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9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08812" y="150902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church is dedicated to the </a:t>
            </a:r>
            <a:r>
              <a:rPr lang="en-US" dirty="0" smtClean="0"/>
              <a:t>saint patron of </a:t>
            </a:r>
            <a:r>
              <a:rPr lang="en-US" dirty="0"/>
              <a:t>our country: St. Giovanni Evangelista. We </a:t>
            </a:r>
            <a:r>
              <a:rPr lang="en-US" dirty="0" smtClean="0"/>
              <a:t>don’t </a:t>
            </a:r>
            <a:r>
              <a:rPr lang="en-US" dirty="0"/>
              <a:t>know when it was built, but it is one of the oldest public works arisen in </a:t>
            </a:r>
            <a:r>
              <a:rPr lang="en-US" dirty="0" err="1"/>
              <a:t>Mariglianella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Moreover, in the past the church had another name.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smtClean="0"/>
              <a:t>it, </a:t>
            </a:r>
            <a:r>
              <a:rPr lang="en-US" dirty="0"/>
              <a:t>we can get some information by two memorial stones placed </a:t>
            </a:r>
            <a:r>
              <a:rPr lang="en-US" dirty="0" smtClean="0"/>
              <a:t>at the entrance </a:t>
            </a:r>
            <a:r>
              <a:rPr lang="en-US" dirty="0"/>
              <a:t>to the church.</a:t>
            </a:r>
            <a:br>
              <a:rPr lang="en-US" dirty="0"/>
            </a:br>
            <a:r>
              <a:rPr lang="en-US" dirty="0"/>
              <a:t>The inscription on one of it dates back to the seventeenth century.</a:t>
            </a:r>
            <a:br>
              <a:rPr lang="en-US" dirty="0"/>
            </a:br>
            <a:r>
              <a:rPr lang="en-US" dirty="0" smtClean="0"/>
              <a:t>During the second </a:t>
            </a:r>
            <a:r>
              <a:rPr lang="en-US" dirty="0"/>
              <a:t>World </a:t>
            </a:r>
            <a:r>
              <a:rPr lang="en-US" dirty="0" smtClean="0"/>
              <a:t>War, </a:t>
            </a:r>
            <a:r>
              <a:rPr lang="en-US" dirty="0"/>
              <a:t>the church was semi-destroyed and later restored.</a:t>
            </a:r>
            <a:br>
              <a:rPr lang="en-US" dirty="0"/>
            </a:br>
            <a:r>
              <a:rPr lang="en-US" dirty="0"/>
              <a:t>The church has a Latin cross. To the right and left you can be seen in all seven small </a:t>
            </a:r>
            <a:r>
              <a:rPr lang="en-US" dirty="0" smtClean="0"/>
              <a:t>chapels inside </a:t>
            </a:r>
            <a:r>
              <a:rPr lang="en-US" dirty="0"/>
              <a:t>of which there are several statues of </a:t>
            </a:r>
            <a:r>
              <a:rPr lang="en-US" dirty="0" smtClean="0"/>
              <a:t>Saints </a:t>
            </a:r>
            <a:r>
              <a:rPr lang="en-US" dirty="0"/>
              <a:t>and a dead Jesus.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89948" y="412394"/>
            <a:ext cx="1073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ST. GIOVANNI EVANGELISTA CHURCH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" descr="http://2.citynews-napolitoday.stgy.ovh/%7Emedia/original-hi/62832204221351/mariglianell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7" y="1335724"/>
            <a:ext cx="4238513" cy="488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3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32012" y="699247"/>
            <a:ext cx="111207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The main streets of Mariglianella are</a:t>
            </a:r>
            <a:r>
              <a:rPr lang="it-IT" sz="2800" dirty="0" smtClean="0"/>
              <a:t>:</a:t>
            </a:r>
            <a:endParaRPr lang="it-IT" sz="2800" dirty="0"/>
          </a:p>
          <a:p>
            <a:r>
              <a:rPr lang="it-IT" sz="4400" dirty="0"/>
              <a:t>Via </a:t>
            </a:r>
            <a:r>
              <a:rPr lang="it-IT" sz="4400" dirty="0" smtClean="0"/>
              <a:t>Roma</a:t>
            </a:r>
          </a:p>
          <a:p>
            <a:r>
              <a:rPr lang="it-IT" sz="4400" dirty="0" smtClean="0"/>
              <a:t>Via Marconi </a:t>
            </a:r>
          </a:p>
          <a:p>
            <a:r>
              <a:rPr lang="it-IT" sz="4400" dirty="0" smtClean="0"/>
              <a:t>Via Materdomini</a:t>
            </a:r>
          </a:p>
          <a:p>
            <a:r>
              <a:rPr lang="it-IT" sz="4400" dirty="0" smtClean="0"/>
              <a:t>Via Torino</a:t>
            </a:r>
            <a:endParaRPr lang="it-IT" sz="4400" dirty="0"/>
          </a:p>
          <a:p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404923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63405" y="1828799"/>
            <a:ext cx="7853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/>
              <a:t>This</a:t>
            </a:r>
            <a:r>
              <a:rPr lang="it-IT" sz="4000" dirty="0" smtClean="0"/>
              <a:t> work </a:t>
            </a:r>
            <a:r>
              <a:rPr lang="it-IT" sz="4000" dirty="0" err="1" smtClean="0"/>
              <a:t>was</a:t>
            </a:r>
            <a:r>
              <a:rPr lang="it-IT" sz="4000" dirty="0" smtClean="0"/>
              <a:t> </a:t>
            </a:r>
            <a:r>
              <a:rPr lang="it-IT" sz="4000" dirty="0" err="1" smtClean="0"/>
              <a:t>realized</a:t>
            </a:r>
            <a:endParaRPr lang="it-IT" sz="4000" dirty="0" smtClean="0"/>
          </a:p>
          <a:p>
            <a:pPr algn="ctr"/>
            <a:r>
              <a:rPr lang="it-IT" sz="4000" dirty="0" smtClean="0"/>
              <a:t> by Orlandino Silvestro and Mennella Antonio II E</a:t>
            </a:r>
          </a:p>
          <a:p>
            <a:pPr algn="ctr"/>
            <a:r>
              <a:rPr lang="it-IT" sz="4000" dirty="0" err="1" smtClean="0"/>
              <a:t>a.s.</a:t>
            </a:r>
            <a:r>
              <a:rPr lang="it-IT" sz="4000" dirty="0" smtClean="0"/>
              <a:t> 2016/17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0097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2470" y="398075"/>
            <a:ext cx="987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MARIGLIANELLA IS IN ITALY</a:t>
            </a:r>
            <a:endParaRPr lang="it-IT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Immagine 3" descr="http://2.bp.blogspot.com/__F_ME_0FWOo/S6pFwPq1UZI/AAAAAAAAFZ8/2223Nka9ig0/s400/cartina-geografica-itali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12" y="1506071"/>
            <a:ext cx="4943494" cy="504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ttore 2 5"/>
          <p:cNvCxnSpPr/>
          <p:nvPr/>
        </p:nvCxnSpPr>
        <p:spPr>
          <a:xfrm flipH="1">
            <a:off x="2259106" y="4343400"/>
            <a:ext cx="4840941" cy="874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99247" y="5032793"/>
            <a:ext cx="216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MARIGLIANELLA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24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70877" y="3753550"/>
            <a:ext cx="1031389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MARIGLIANELLA IS IN CAMPANIA</a:t>
            </a:r>
            <a:endParaRPr lang="it-IT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5" name="Immagine 4" descr="mappa CAMPANIA cart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721">
            <a:off x="4101354" y="17749"/>
            <a:ext cx="3641257" cy="3880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2 7"/>
          <p:cNvCxnSpPr/>
          <p:nvPr/>
        </p:nvCxnSpPr>
        <p:spPr>
          <a:xfrm flipV="1">
            <a:off x="2730092" y="1865549"/>
            <a:ext cx="1882588" cy="739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062318" y="2474259"/>
            <a:ext cx="19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MARIGLIANELLA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6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25388" y="112926"/>
            <a:ext cx="9910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MARIGLIANELLA IS NEAR NAPLES</a:t>
            </a:r>
            <a:endParaRPr lang="it-IT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Risultati immagini per foto nap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418">
            <a:off x="334965" y="1400058"/>
            <a:ext cx="4382433" cy="27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332">
            <a:off x="7351185" y="1527558"/>
            <a:ext cx="4382433" cy="27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stemma napo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35" y="1913627"/>
            <a:ext cx="2929051" cy="35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0306" y="265370"/>
            <a:ext cx="112417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TERRITORY OF MARIGLIANELLA</a:t>
            </a:r>
            <a:endParaRPr lang="it-IT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074" name="Picture 2" descr="Mariglianella – Ma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2" y="1281033"/>
            <a:ext cx="6511345" cy="41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0306" y="5903259"/>
            <a:ext cx="1123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MARIGLIANELLA IS THE SMALLEST TOWN FOR INHABITANTS AND SURFACE IN THE NORTH-EAST OF NAPELS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795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4852" y="131781"/>
            <a:ext cx="10779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MUNICIPALITY OF Mariglianella</a:t>
            </a:r>
            <a:endParaRPr lang="it-IT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713999"/>
            <a:ext cx="1219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/>
              <a:t>Number</a:t>
            </a:r>
            <a:r>
              <a:rPr lang="it-IT" sz="4000" dirty="0" smtClean="0"/>
              <a:t> Inhabitans:7572</a:t>
            </a:r>
          </a:p>
          <a:p>
            <a:r>
              <a:rPr lang="it-IT" sz="4000" dirty="0" smtClean="0"/>
              <a:t>Surface:3,26Km²</a:t>
            </a:r>
          </a:p>
          <a:p>
            <a:r>
              <a:rPr lang="it-IT" sz="4000" dirty="0" smtClean="0"/>
              <a:t>Density:2290,8 ab./km²</a:t>
            </a:r>
            <a:endParaRPr lang="it-IT" sz="2000" dirty="0" smtClean="0"/>
          </a:p>
          <a:p>
            <a:r>
              <a:rPr lang="it-IT" sz="4000" dirty="0" err="1" smtClean="0"/>
              <a:t>Neighbouring</a:t>
            </a:r>
            <a:r>
              <a:rPr lang="it-IT" sz="4000" dirty="0" smtClean="0"/>
              <a:t> </a:t>
            </a:r>
            <a:r>
              <a:rPr lang="it-IT" sz="4000" dirty="0" err="1" smtClean="0"/>
              <a:t>towns</a:t>
            </a:r>
            <a:r>
              <a:rPr lang="it-IT" sz="4000" dirty="0" smtClean="0"/>
              <a:t>: Brusciano, Marigliano e Somma Vesuviana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92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53341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INCREASING OF POPULATION</a:t>
            </a:r>
            <a:endParaRPr lang="it-IT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5122" name="Picture 2" descr="https://upload.wikimedia.org/wikipedia/it/timeline/b34c358a043e95e670118c75fdf333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8" y="1456748"/>
            <a:ext cx="5949632" cy="39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661673" y="1456748"/>
            <a:ext cx="5351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From 1861 to 2011 </a:t>
            </a:r>
            <a:r>
              <a:rPr lang="it-IT" sz="4000" dirty="0" err="1" smtClean="0"/>
              <a:t>there</a:t>
            </a:r>
            <a:r>
              <a:rPr lang="it-IT" sz="4000" dirty="0" smtClean="0"/>
              <a:t> </a:t>
            </a:r>
            <a:r>
              <a:rPr lang="it-IT" sz="4000" dirty="0" err="1" smtClean="0"/>
              <a:t>was</a:t>
            </a:r>
            <a:r>
              <a:rPr lang="it-IT" sz="4000" dirty="0" smtClean="0"/>
              <a:t> a </a:t>
            </a:r>
            <a:r>
              <a:rPr lang="it-IT" sz="4000" dirty="0" err="1" smtClean="0"/>
              <a:t>constant</a:t>
            </a:r>
            <a:r>
              <a:rPr lang="it-IT" sz="4000" dirty="0" smtClean="0"/>
              <a:t> </a:t>
            </a:r>
            <a:r>
              <a:rPr lang="it-IT" sz="4000" dirty="0" err="1" smtClean="0"/>
              <a:t>increasing</a:t>
            </a:r>
            <a:r>
              <a:rPr lang="it-IT" sz="4000" dirty="0" smtClean="0"/>
              <a:t> of </a:t>
            </a:r>
            <a:r>
              <a:rPr lang="it-IT" sz="4000" dirty="0" err="1" smtClean="0"/>
              <a:t>population</a:t>
            </a:r>
            <a:r>
              <a:rPr lang="it-IT" sz="4000" dirty="0" smtClean="0"/>
              <a:t> from 2338 </a:t>
            </a:r>
            <a:r>
              <a:rPr lang="it-IT" sz="4000" dirty="0" err="1" smtClean="0"/>
              <a:t>inhabitans</a:t>
            </a:r>
            <a:r>
              <a:rPr lang="it-IT" sz="4000" dirty="0" smtClean="0"/>
              <a:t> in 1861 to 7572 in 2011.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5666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5362" y="0"/>
            <a:ext cx="1046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COAT OF ARMS OF MARIGLIANELLA </a:t>
            </a:r>
            <a:endParaRPr lang="it-IT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Risultati immagini per stemma comune di mariglian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3" y="1129552"/>
            <a:ext cx="3341864" cy="43971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5" name="CasellaDiTesto 4"/>
          <p:cNvSpPr txBox="1"/>
          <p:nvPr/>
        </p:nvSpPr>
        <p:spPr>
          <a:xfrm>
            <a:off x="3779518" y="1619986"/>
            <a:ext cx="8283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The </a:t>
            </a:r>
            <a:r>
              <a:rPr lang="it-IT" sz="2400" dirty="0" err="1" smtClean="0">
                <a:solidFill>
                  <a:srgbClr val="FF0000"/>
                </a:solidFill>
              </a:rPr>
              <a:t>coat</a:t>
            </a:r>
            <a:r>
              <a:rPr lang="it-IT" sz="2400" dirty="0" smtClean="0">
                <a:solidFill>
                  <a:srgbClr val="FF0000"/>
                </a:solidFill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</a:rPr>
              <a:t>arms</a:t>
            </a:r>
            <a:r>
              <a:rPr lang="it-IT" sz="2400" dirty="0" smtClean="0">
                <a:solidFill>
                  <a:srgbClr val="FF0000"/>
                </a:solidFill>
              </a:rPr>
              <a:t> of Mariglianella </a:t>
            </a:r>
            <a:r>
              <a:rPr lang="it-IT" sz="2400" dirty="0" err="1" smtClean="0">
                <a:solidFill>
                  <a:srgbClr val="FF0000"/>
                </a:solidFill>
              </a:rPr>
              <a:t>has</a:t>
            </a:r>
            <a:r>
              <a:rPr lang="it-IT" sz="2400" dirty="0" smtClean="0">
                <a:solidFill>
                  <a:srgbClr val="FF0000"/>
                </a:solidFill>
              </a:rPr>
              <a:t> a crown with </a:t>
            </a:r>
            <a:r>
              <a:rPr lang="it-IT" sz="2400" dirty="0" err="1" smtClean="0">
                <a:solidFill>
                  <a:srgbClr val="FF0000"/>
                </a:solidFill>
              </a:rPr>
              <a:t>five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towers</a:t>
            </a:r>
            <a:r>
              <a:rPr lang="it-IT" sz="2400" dirty="0" smtClean="0">
                <a:solidFill>
                  <a:srgbClr val="FF0000"/>
                </a:solidFill>
              </a:rPr>
              <a:t> on </a:t>
            </a:r>
            <a:r>
              <a:rPr lang="it-IT" sz="2400" dirty="0" err="1" smtClean="0">
                <a:solidFill>
                  <a:srgbClr val="FF0000"/>
                </a:solidFill>
              </a:rPr>
              <a:t>it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which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gives</a:t>
            </a:r>
            <a:r>
              <a:rPr lang="it-IT" sz="2400" dirty="0" smtClean="0">
                <a:solidFill>
                  <a:srgbClr val="FF0000"/>
                </a:solidFill>
              </a:rPr>
              <a:t>  the idea of </a:t>
            </a:r>
            <a:r>
              <a:rPr lang="it-IT" sz="2400" dirty="0" err="1" smtClean="0">
                <a:solidFill>
                  <a:srgbClr val="FF0000"/>
                </a:solidFill>
              </a:rPr>
              <a:t>regality</a:t>
            </a:r>
            <a:r>
              <a:rPr lang="it-IT" sz="2400" dirty="0" smtClean="0">
                <a:solidFill>
                  <a:srgbClr val="FF0000"/>
                </a:solidFill>
              </a:rPr>
              <a:t> and the </a:t>
            </a:r>
            <a:r>
              <a:rPr lang="it-IT" sz="2400" dirty="0" err="1" smtClean="0">
                <a:solidFill>
                  <a:srgbClr val="FF0000"/>
                </a:solidFill>
              </a:rPr>
              <a:t>medieval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character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of </a:t>
            </a:r>
            <a:r>
              <a:rPr lang="it-IT" sz="2400" dirty="0" err="1" smtClean="0">
                <a:solidFill>
                  <a:srgbClr val="FF0000"/>
                </a:solidFill>
              </a:rPr>
              <a:t>towns</a:t>
            </a:r>
            <a:r>
              <a:rPr lang="it-IT" sz="2400" dirty="0" smtClean="0">
                <a:solidFill>
                  <a:srgbClr val="FF0000"/>
                </a:solidFill>
              </a:rPr>
              <a:t> with </a:t>
            </a:r>
            <a:r>
              <a:rPr lang="it-IT" sz="2400" dirty="0" err="1" smtClean="0">
                <a:solidFill>
                  <a:srgbClr val="FF0000"/>
                </a:solidFill>
              </a:rPr>
              <a:t>towers</a:t>
            </a:r>
            <a:r>
              <a:rPr lang="it-IT" sz="2400" dirty="0" smtClean="0">
                <a:solidFill>
                  <a:srgbClr val="FF0000"/>
                </a:solidFill>
              </a:rPr>
              <a:t> to </a:t>
            </a:r>
            <a:r>
              <a:rPr lang="it-IT" sz="2400" dirty="0" err="1" smtClean="0">
                <a:solidFill>
                  <a:srgbClr val="FF0000"/>
                </a:solidFill>
              </a:rPr>
              <a:t>protect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theirself</a:t>
            </a:r>
            <a:r>
              <a:rPr lang="it-IT" sz="2400" dirty="0" smtClean="0">
                <a:solidFill>
                  <a:srgbClr val="FF0000"/>
                </a:solidFill>
              </a:rPr>
              <a:t> from </a:t>
            </a:r>
            <a:r>
              <a:rPr lang="it-IT" sz="2400" dirty="0" err="1" smtClean="0">
                <a:solidFill>
                  <a:srgbClr val="FF0000"/>
                </a:solidFill>
              </a:rPr>
              <a:t>enemies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attacks</a:t>
            </a:r>
            <a:r>
              <a:rPr lang="it-IT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Under </a:t>
            </a:r>
            <a:r>
              <a:rPr lang="it-IT" sz="2400" dirty="0" err="1" smtClean="0">
                <a:solidFill>
                  <a:srgbClr val="FF0000"/>
                </a:solidFill>
              </a:rPr>
              <a:t>these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pictures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there</a:t>
            </a:r>
            <a:r>
              <a:rPr lang="it-IT" sz="2400" dirty="0" smtClean="0">
                <a:solidFill>
                  <a:srgbClr val="FF0000"/>
                </a:solidFill>
              </a:rPr>
              <a:t> are </a:t>
            </a:r>
            <a:r>
              <a:rPr lang="it-IT" sz="2400" dirty="0" err="1" smtClean="0">
                <a:solidFill>
                  <a:srgbClr val="FF0000"/>
                </a:solidFill>
              </a:rPr>
              <a:t>three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stars</a:t>
            </a:r>
            <a:r>
              <a:rPr lang="it-IT" sz="2400" dirty="0" smtClean="0">
                <a:solidFill>
                  <a:srgbClr val="FF0000"/>
                </a:solidFill>
              </a:rPr>
              <a:t> in the middle. The </a:t>
            </a:r>
            <a:r>
              <a:rPr lang="it-IT" sz="2400" dirty="0" err="1" smtClean="0">
                <a:solidFill>
                  <a:srgbClr val="FF0000"/>
                </a:solidFill>
              </a:rPr>
              <a:t>meaning</a:t>
            </a:r>
            <a:r>
              <a:rPr lang="it-IT" sz="2400" dirty="0" smtClean="0">
                <a:solidFill>
                  <a:srgbClr val="FF0000"/>
                </a:solidFill>
              </a:rPr>
              <a:t> of the </a:t>
            </a:r>
            <a:r>
              <a:rPr lang="it-IT" sz="2400" dirty="0" err="1" smtClean="0">
                <a:solidFill>
                  <a:srgbClr val="FF0000"/>
                </a:solidFill>
              </a:rPr>
              <a:t>three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stars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is</a:t>
            </a:r>
            <a:r>
              <a:rPr lang="it-IT" sz="2400" dirty="0" smtClean="0">
                <a:solidFill>
                  <a:srgbClr val="FF0000"/>
                </a:solidFill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</a:rPr>
              <a:t>religious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order</a:t>
            </a:r>
            <a:r>
              <a:rPr lang="it-IT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Under </a:t>
            </a:r>
            <a:r>
              <a:rPr lang="it-IT" sz="2400" dirty="0" err="1" smtClean="0">
                <a:solidFill>
                  <a:srgbClr val="FF0000"/>
                </a:solidFill>
              </a:rPr>
              <a:t>them,on</a:t>
            </a:r>
            <a:r>
              <a:rPr lang="it-IT" sz="2400" dirty="0" smtClean="0">
                <a:solidFill>
                  <a:srgbClr val="FF0000"/>
                </a:solidFill>
              </a:rPr>
              <a:t> the </a:t>
            </a:r>
            <a:r>
              <a:rPr lang="it-IT" sz="2400" dirty="0" err="1" smtClean="0">
                <a:solidFill>
                  <a:srgbClr val="FF0000"/>
                </a:solidFill>
              </a:rPr>
              <a:t>left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there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a </a:t>
            </a:r>
            <a:r>
              <a:rPr lang="it-IT" sz="2400" dirty="0" err="1" smtClean="0">
                <a:solidFill>
                  <a:srgbClr val="FF0000"/>
                </a:solidFill>
              </a:rPr>
              <a:t>cock,while</a:t>
            </a:r>
            <a:r>
              <a:rPr lang="it-IT" sz="2400" dirty="0" smtClean="0">
                <a:solidFill>
                  <a:srgbClr val="FF0000"/>
                </a:solidFill>
              </a:rPr>
              <a:t> on the right, the </a:t>
            </a:r>
            <a:r>
              <a:rPr lang="it-IT" sz="2400" dirty="0" err="1" smtClean="0">
                <a:solidFill>
                  <a:srgbClr val="FF0000"/>
                </a:solidFill>
              </a:rPr>
              <a:t>coat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has</a:t>
            </a:r>
            <a:r>
              <a:rPr lang="it-IT" sz="2400" dirty="0" smtClean="0">
                <a:solidFill>
                  <a:srgbClr val="FF0000"/>
                </a:solidFill>
              </a:rPr>
              <a:t> a </a:t>
            </a:r>
            <a:r>
              <a:rPr lang="it-IT" sz="2400" dirty="0" err="1" smtClean="0">
                <a:solidFill>
                  <a:srgbClr val="FF0000"/>
                </a:solidFill>
              </a:rPr>
              <a:t>red</a:t>
            </a:r>
            <a:r>
              <a:rPr lang="it-IT" sz="2400" dirty="0" smtClean="0">
                <a:solidFill>
                  <a:srgbClr val="FF0000"/>
                </a:solidFill>
              </a:rPr>
              <a:t> strip.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The </a:t>
            </a:r>
            <a:r>
              <a:rPr lang="it-IT" sz="2400" dirty="0" err="1" smtClean="0">
                <a:solidFill>
                  <a:srgbClr val="FF0000"/>
                </a:solidFill>
              </a:rPr>
              <a:t>presence</a:t>
            </a:r>
            <a:r>
              <a:rPr lang="it-IT" sz="2400" dirty="0" smtClean="0">
                <a:solidFill>
                  <a:srgbClr val="FF0000"/>
                </a:solidFill>
              </a:rPr>
              <a:t> of  a </a:t>
            </a:r>
            <a:r>
              <a:rPr lang="it-IT" sz="2400" dirty="0" err="1" smtClean="0">
                <a:solidFill>
                  <a:srgbClr val="FF0000"/>
                </a:solidFill>
              </a:rPr>
              <a:t>cock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indicates</a:t>
            </a:r>
            <a:r>
              <a:rPr lang="it-IT" sz="2400" dirty="0" smtClean="0">
                <a:solidFill>
                  <a:srgbClr val="FF0000"/>
                </a:solidFill>
              </a:rPr>
              <a:t> the </a:t>
            </a:r>
            <a:r>
              <a:rPr lang="it-IT" sz="2400" dirty="0" err="1" smtClean="0">
                <a:solidFill>
                  <a:srgbClr val="FF0000"/>
                </a:solidFill>
              </a:rPr>
              <a:t>agricultural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character</a:t>
            </a:r>
            <a:r>
              <a:rPr lang="it-IT" sz="2400" dirty="0" smtClean="0">
                <a:solidFill>
                  <a:srgbClr val="FF0000"/>
                </a:solidFill>
              </a:rPr>
              <a:t> of the </a:t>
            </a:r>
            <a:r>
              <a:rPr lang="it-IT" sz="2400" dirty="0" err="1" smtClean="0">
                <a:solidFill>
                  <a:srgbClr val="FF0000"/>
                </a:solidFill>
              </a:rPr>
              <a:t>town</a:t>
            </a:r>
            <a:r>
              <a:rPr lang="it-IT" sz="2400" dirty="0" smtClean="0">
                <a:solidFill>
                  <a:srgbClr val="FF0000"/>
                </a:solidFill>
              </a:rPr>
              <a:t> in the </a:t>
            </a:r>
            <a:r>
              <a:rPr lang="it-IT" sz="2400" dirty="0" err="1" smtClean="0">
                <a:solidFill>
                  <a:srgbClr val="FF0000"/>
                </a:solidFill>
              </a:rPr>
              <a:t>centuries</a:t>
            </a:r>
            <a:r>
              <a:rPr lang="it-IT" sz="2400" dirty="0" smtClean="0">
                <a:solidFill>
                  <a:srgbClr val="FF0000"/>
                </a:solidFill>
              </a:rPr>
              <a:t>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58153" y="322729"/>
            <a:ext cx="9587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dirty="0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ST. JOSEPH’ CHURCH  </a:t>
            </a:r>
            <a:endParaRPr lang="it-IT" sz="54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37729" y="1305342"/>
            <a:ext cx="60377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church is small, but full of memory and history. It is located in Via </a:t>
            </a:r>
            <a:r>
              <a:rPr lang="en-US" sz="2000" dirty="0" err="1"/>
              <a:t>Materdomini</a:t>
            </a:r>
            <a:r>
              <a:rPr lang="en-US" sz="2000" dirty="0"/>
              <a:t> and was owned by the </a:t>
            </a:r>
            <a:r>
              <a:rPr lang="en-US" sz="2000" dirty="0" err="1"/>
              <a:t>Tramontano</a:t>
            </a:r>
            <a:r>
              <a:rPr lang="en-US" sz="2000" dirty="0"/>
              <a:t> family. It was originally built as a chapel dedicated to St. Mary of </a:t>
            </a:r>
            <a:r>
              <a:rPr lang="en-US" sz="2000" dirty="0" err="1"/>
              <a:t>Materdomini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In fact, the fame of the miracles of </a:t>
            </a:r>
            <a:r>
              <a:rPr lang="en-US" sz="2000" dirty="0" err="1"/>
              <a:t>Vergine</a:t>
            </a:r>
            <a:r>
              <a:rPr lang="en-US" sz="2000" dirty="0"/>
              <a:t> Maria of </a:t>
            </a:r>
            <a:r>
              <a:rPr lang="en-US" sz="2000" dirty="0" err="1"/>
              <a:t>Materdomini</a:t>
            </a:r>
            <a:r>
              <a:rPr lang="en-US" sz="2000" dirty="0"/>
              <a:t>, a place near the town of Avellino, had spread to many other countries, including </a:t>
            </a:r>
            <a:r>
              <a:rPr lang="en-US" sz="2000" dirty="0" err="1"/>
              <a:t>Mariglianella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However, many believers were unable to visit the image of the Virgin </a:t>
            </a:r>
            <a:r>
              <a:rPr lang="en-US" sz="2000" dirty="0" err="1"/>
              <a:t>Materdomini</a:t>
            </a:r>
            <a:r>
              <a:rPr lang="en-US" sz="2000" dirty="0"/>
              <a:t> in the church, because it was a lot away (about 20 miles from our country).</a:t>
            </a:r>
            <a:br>
              <a:rPr lang="en-US" sz="2000" dirty="0"/>
            </a:br>
            <a:r>
              <a:rPr lang="en-US" sz="2000" dirty="0"/>
              <a:t>Thus, a man named Simon donated to the inhabitants of </a:t>
            </a:r>
            <a:r>
              <a:rPr lang="en-US" sz="2000" dirty="0" err="1"/>
              <a:t>Mariglianella</a:t>
            </a:r>
            <a:r>
              <a:rPr lang="en-US" sz="2000" dirty="0"/>
              <a:t> two houses to build a church where people could practice the cult.</a:t>
            </a:r>
            <a:br>
              <a:rPr lang="en-US" sz="2000" dirty="0"/>
            </a:br>
            <a:r>
              <a:rPr lang="en-US" sz="2000" dirty="0"/>
              <a:t>Today, this church is used only on special occasions: the feast in honor of St. Joseph on March 19, and May 1.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9" y="1305342"/>
            <a:ext cx="448094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401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</dc:creator>
  <cp:lastModifiedBy>Buonincontri</cp:lastModifiedBy>
  <cp:revision>42</cp:revision>
  <dcterms:created xsi:type="dcterms:W3CDTF">2017-03-07T13:29:29Z</dcterms:created>
  <dcterms:modified xsi:type="dcterms:W3CDTF">2017-08-01T08:32:49Z</dcterms:modified>
</cp:coreProperties>
</file>