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7" r:id="rId2"/>
    <p:sldId id="270" r:id="rId3"/>
    <p:sldId id="268" r:id="rId4"/>
    <p:sldId id="258" r:id="rId5"/>
    <p:sldId id="259" r:id="rId6"/>
    <p:sldId id="261" r:id="rId7"/>
    <p:sldId id="260" r:id="rId8"/>
    <p:sldId id="272" r:id="rId9"/>
    <p:sldId id="264" r:id="rId10"/>
    <p:sldId id="266" r:id="rId11"/>
    <p:sldId id="269" r:id="rId12"/>
    <p:sldId id="267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81" d="100"/>
          <a:sy n="81" d="100"/>
        </p:scale>
        <p:origin x="9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6E81A-9667-427D-9BA4-959FE5FD73A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C799-9892-4ED4-B352-6DD1F22AF3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3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C799-9892-4ED4-B352-6DD1F22AF3D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1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4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82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65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8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76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24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33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2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11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5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0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5A4D57-6827-405F-8931-172FCB323E9E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40628B-7004-44A0-829D-114BD62022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0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tocitta.it/mappa/mariglianella/via-umberto-i" TargetMode="External"/><Relationship Id="rId3" Type="http://schemas.openxmlformats.org/officeDocument/2006/relationships/hyperlink" Target="https://www.tuttocitta.it/mappa/mariglianella/via-materdomini" TargetMode="External"/><Relationship Id="rId7" Type="http://schemas.openxmlformats.org/officeDocument/2006/relationships/hyperlink" Target="https://www.tuttocitta.it/mappa/mariglianella/via-roma" TargetMode="External"/><Relationship Id="rId2" Type="http://schemas.openxmlformats.org/officeDocument/2006/relationships/hyperlink" Target="https://www.tuttocitta.it/mappa/mariglianella/via-guglielmo-marcon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uttocitta.it/mappa/mariglianella/via-dante-alighieri" TargetMode="External"/><Relationship Id="rId5" Type="http://schemas.openxmlformats.org/officeDocument/2006/relationships/hyperlink" Target="https://www.tuttocitta.it/mappa/mariglianella/via-cimitero" TargetMode="External"/><Relationship Id="rId4" Type="http://schemas.openxmlformats.org/officeDocument/2006/relationships/hyperlink" Target="https://www.tuttocitta.it/mappa/mariglianella/via-vittorio-venet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44326" y="185737"/>
            <a:ext cx="61507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HERE IS MARIGLIANELLA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1" y="2451111"/>
            <a:ext cx="3265543" cy="27521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30" y="2429076"/>
            <a:ext cx="2982258" cy="2774156"/>
          </a:xfrm>
          <a:prstGeom prst="rect">
            <a:avLst/>
          </a:prstGeom>
        </p:spPr>
      </p:pic>
      <p:pic>
        <p:nvPicPr>
          <p:cNvPr id="1027" name="Picture 3" descr="C:\Documents and Settings\utente\Desktop\MARIGLIANELLA\COMUNE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4504" y="2413625"/>
            <a:ext cx="2466975" cy="2805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00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3175" y="1663430"/>
            <a:ext cx="6790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THE OLD NAME OF S.MARIA DELLA SANITA’ WAS S.EUCALIONE.CARLO CARAFA , THE FAMOUS DOMINICIAN FRIAR,CHANGED THE NAME OF THE CHURCH WITH THE PRESENT NAME.</a:t>
            </a:r>
          </a:p>
          <a:p>
            <a:pPr algn="just"/>
            <a:r>
              <a:rPr lang="it-IT" dirty="0"/>
              <a:t>LATER , HE BUILT A CONVENT NEAR THIS CHURCH , WHERE THE DOMINICANS  LIVED FOR ABOUT 60 YEARS.</a:t>
            </a:r>
          </a:p>
          <a:p>
            <a:pPr algn="just"/>
            <a:r>
              <a:rPr lang="it-IT" dirty="0"/>
              <a:t>FROM 1947 TO 1955 , THREE CLASSROOMS FOR CHILDREN WERE BUILT AND LATER WAS FOUNDED AN ORPHANGE , TOO.</a:t>
            </a:r>
          </a:p>
          <a:p>
            <a:pPr algn="just"/>
            <a:r>
              <a:rPr lang="it-IT" dirty="0"/>
              <a:t>THE CHURCH WAS PAINTED AND DECORATED AGAIN SOME YEARS AGO. ON SUNDAYS THE BELIEVERS GO TO THE CHURCH FOR LISTENING TO THE MESS AND ASKING THE VIRGIN FOR A BENEDICTION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890342" y="745832"/>
            <a:ext cx="10153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CHURCH OF SANTA MARIA DELLA SANITA’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http://www.thehistorybox.com/ny_city/images/carlocarafaarticle-1chi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59" y="1807262"/>
            <a:ext cx="4159876" cy="36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7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380" y="192603"/>
            <a:ext cx="11993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MAIN ROADS OF MARIGLIANELLA</a:t>
            </a:r>
            <a:endParaRPr lang="it-IT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223420" y="3912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2" tooltip="Via Guglielmo Marconi"/>
              </a:rPr>
              <a:t>Via Guglielmo Marconi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3" tooltip="Via Materdomini"/>
              </a:rPr>
              <a:t>Via Materdomini</a:t>
            </a:r>
            <a:endParaRPr lang="it-IT" dirty="0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71882" y="23497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4" tooltip="Via Vittorio Veneto"/>
              </a:rPr>
              <a:t>Via Vittorio Veneto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5" tooltip="Via Cimitero"/>
              </a:rPr>
              <a:t>Via Cimitero</a:t>
            </a:r>
            <a:endParaRPr lang="it-IT" dirty="0"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43662" y="3491274"/>
            <a:ext cx="191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6" tooltip="Via Dante Alighieri"/>
              </a:rPr>
              <a:t>Via Dante Alighieri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15629" y="4621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7" tooltip="Via Roma"/>
              </a:rPr>
              <a:t>Via Roma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8" tooltip="Via Umberto I"/>
              </a:rPr>
              <a:t>Via Umberto I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39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49414" y="0"/>
            <a:ext cx="638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GIGLI FESTIVAL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152" y="1477558"/>
            <a:ext cx="6452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FESTIVAL  WAS INVENTED  BY SOME FRIENDS: THE </a:t>
            </a:r>
            <a:br>
              <a:rPr lang="en-US" dirty="0"/>
            </a:br>
            <a:r>
              <a:rPr lang="en-US" dirty="0"/>
              <a:t>COMMITTEE "FANTASY". THEY WANTED TO RECREATE </a:t>
            </a:r>
            <a:br>
              <a:rPr lang="en-US" dirty="0"/>
            </a:br>
            <a:r>
              <a:rPr lang="en-US" dirty="0"/>
              <a:t>IN MARIGLIANELLA THE SAME DAY CELEBRATED IN  BRUSCIANO AND NOLA.</a:t>
            </a:r>
            <a:br>
              <a:rPr lang="en-US" dirty="0"/>
            </a:br>
            <a:r>
              <a:rPr lang="en-US" dirty="0"/>
              <a:t>THE FESTIVAL  WAS BORN TEN YEARS  AGO, IN  SEPTEMBER </a:t>
            </a:r>
            <a:br>
              <a:rPr lang="en-US" dirty="0"/>
            </a:br>
            <a:r>
              <a:rPr lang="en-US" dirty="0"/>
              <a:t>1977. IT IS ON  THE SECOND SUNDAY OF SEPTEMBER. </a:t>
            </a:r>
          </a:p>
          <a:p>
            <a:r>
              <a:rPr lang="en-US" dirty="0"/>
              <a:t>IT IS ORGANIZED IN  ACCORDANCE WITH </a:t>
            </a:r>
            <a:br>
              <a:rPr lang="en-US" dirty="0"/>
            </a:br>
            <a:r>
              <a:rPr lang="en-US" dirty="0"/>
              <a:t>COMMITTEES ESTABLISHED BY THE CIVIL AND </a:t>
            </a:r>
            <a:br>
              <a:rPr lang="en-US" dirty="0"/>
            </a:br>
            <a:r>
              <a:rPr lang="en-US" dirty="0"/>
              <a:t>RELIGIOUS AUTHORITIES . THE CELEBRATION OF THE FESTIVAL LASTS THE WHOLE WEEK.  THE NAMES  OF THE GIGLI ARE :FANTASY, VIANOLA AND  TAVERNS.</a:t>
            </a:r>
          </a:p>
          <a:p>
            <a:r>
              <a:rPr lang="en-US" dirty="0"/>
              <a:t> IT'S A FESTIVAL  IN HONOR OF SAN GIOVANNI EVANGELISTA. THE  GIGLI ARE MADE OF WOOD AND PAPIER MACHE.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03" y="147755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65171" y="2717442"/>
            <a:ext cx="620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THIS WORK WAS  CREATED BY</a:t>
            </a:r>
          </a:p>
          <a:p>
            <a:pPr algn="ctr"/>
            <a:r>
              <a:rPr lang="it-IT" dirty="0"/>
              <a:t>PASQUALE GUARINO </a:t>
            </a:r>
          </a:p>
          <a:p>
            <a:pPr algn="ctr"/>
            <a:r>
              <a:rPr lang="it-IT" dirty="0"/>
              <a:t>II B</a:t>
            </a:r>
          </a:p>
          <a:p>
            <a:pPr algn="ctr"/>
            <a:r>
              <a:rPr lang="it-IT" dirty="0"/>
              <a:t> 2016/17</a:t>
            </a:r>
          </a:p>
        </p:txBody>
      </p:sp>
    </p:spTree>
    <p:extLst>
      <p:ext uri="{BB962C8B-B14F-4D97-AF65-F5344CB8AC3E}">
        <p14:creationId xmlns:p14="http://schemas.microsoft.com/office/powerpoint/2010/main" val="350856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41525" y="0"/>
            <a:ext cx="8033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MARIGLIANELLA IS IN ITALY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86" y="1010449"/>
            <a:ext cx="3978234" cy="510540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20467495">
            <a:off x="4339696" y="3933069"/>
            <a:ext cx="1596260" cy="656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0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8510" y="119269"/>
            <a:ext cx="1114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MARIGLIANELLA IS IN CAMPANIA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1331070"/>
            <a:ext cx="5357308" cy="33126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42" y="1218267"/>
            <a:ext cx="4939393" cy="38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0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65" y="-77081"/>
            <a:ext cx="1087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MARIGLIANELLA IS NEAR NAPLES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9" y="846250"/>
            <a:ext cx="5073517" cy="3137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91" y="750123"/>
            <a:ext cx="5291534" cy="33293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376"/>
            <a:ext cx="3832832" cy="28746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32" y="3983376"/>
            <a:ext cx="4326510" cy="28746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42" y="3983376"/>
            <a:ext cx="4013412" cy="2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7323" y="225095"/>
            <a:ext cx="10949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COAT OF ARMS OF MARIGLIANELLA</a:t>
            </a:r>
            <a:endParaRPr lang="it-IT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0" y="1850833"/>
            <a:ext cx="2638436" cy="3471626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14380" y="2536109"/>
            <a:ext cx="5902752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coat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of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arms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of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town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of Mariglianella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depicts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a crown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surmounted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 by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four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towers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which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give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the idea of ​​royalty and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characterize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medieval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towns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which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defend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themselves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against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enemy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assaults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Under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these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two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figures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three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stars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appear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at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the centre.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meaning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of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three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Stars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of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religious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origin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Below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on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left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there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a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rooster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,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while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on the right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there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a  red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stripe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presence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of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rooster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indicates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charater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predominantily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lang="it-IT" sz="1600" dirty="0" err="1">
                <a:solidFill>
                  <a:srgbClr val="212121"/>
                </a:solidFill>
                <a:latin typeface="inherit"/>
              </a:rPr>
              <a:t>a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gricultural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that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Mariglianella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has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had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over the </a:t>
            </a:r>
            <a:r>
              <a:rPr kumimoji="0" lang="it-IT" sz="16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centuries</a:t>
            </a:r>
            <a:r>
              <a:rPr kumimoji="0" lang="it-IT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11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16688" y="0"/>
            <a:ext cx="692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POPULATION INCREASE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93" y="1022675"/>
            <a:ext cx="6739815" cy="51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9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5161" y="158519"/>
            <a:ext cx="94999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TERRITORY OF MARIGLIANELLA</a:t>
            </a:r>
            <a:endParaRPr lang="it-IT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72104" y="1749464"/>
            <a:ext cx="32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Inhabitants</a:t>
            </a:r>
            <a:r>
              <a:rPr lang="it-IT" sz="2800" dirty="0"/>
              <a:t>=7412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72104" y="2595920"/>
            <a:ext cx="239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Area=3,26 km2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59831" y="3765612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Density</a:t>
            </a:r>
            <a:r>
              <a:rPr lang="it-IT" sz="2800" dirty="0"/>
              <a:t>=2290,8 ab.\km2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3583" y="5633626"/>
            <a:ext cx="107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Neighboring</a:t>
            </a:r>
            <a:r>
              <a:rPr lang="it-IT" sz="2800" dirty="0"/>
              <a:t> </a:t>
            </a:r>
            <a:r>
              <a:rPr lang="it-IT" sz="2800" dirty="0" err="1"/>
              <a:t>towns</a:t>
            </a:r>
            <a:r>
              <a:rPr lang="it-IT" sz="2800" dirty="0"/>
              <a:t>=</a:t>
            </a:r>
            <a:r>
              <a:rPr lang="it-IT" sz="2800" dirty="0" err="1"/>
              <a:t>Brusciano,Marigliano</a:t>
            </a:r>
            <a:r>
              <a:rPr lang="it-IT" sz="2800" dirty="0"/>
              <a:t>, Somma Vesuviana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220490"/>
            <a:ext cx="3797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40626" y="211372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church is dedicated to the patron saint of our VILLAGE: St. Giovanni Evangelista. We do not know when it was built, but it is one of the oldest public works arisen in </a:t>
            </a:r>
            <a:r>
              <a:rPr lang="en-US" dirty="0" err="1"/>
              <a:t>Mariglianella</a:t>
            </a:r>
            <a:r>
              <a:rPr lang="en-US" dirty="0"/>
              <a:t>. Moreover, in the past, this church had another name.</a:t>
            </a:r>
          </a:p>
          <a:p>
            <a:r>
              <a:rPr lang="en-US" dirty="0"/>
              <a:t>On it we can extract some information from two commemorative plaques at the entrance of the church. The inscription on one of it dates back to the seventeenth century.</a:t>
            </a:r>
          </a:p>
          <a:p>
            <a:r>
              <a:rPr lang="en-US" dirty="0"/>
              <a:t>During the Second World War, the church was semi-destroyed and later restored.</a:t>
            </a:r>
          </a:p>
          <a:p>
            <a:r>
              <a:rPr lang="en-US" dirty="0"/>
              <a:t>The church has a Latin cross. On the right and on the left you can see across seven small chapels, inside of which there are several statues of saints and a dead Jesus.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2996" y="328857"/>
            <a:ext cx="10395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CHURCH OF SAN GIOVANNI EVANGELISTA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8" y="1873178"/>
            <a:ext cx="4721726" cy="47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8033" y="1007924"/>
            <a:ext cx="553791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The church is small, but full of memory and  history. It is located in Via </a:t>
            </a:r>
            <a:r>
              <a:rPr lang="en-US" dirty="0" err="1"/>
              <a:t>Materdomini</a:t>
            </a:r>
            <a:endParaRPr lang="en-US" dirty="0"/>
          </a:p>
          <a:p>
            <a:r>
              <a:rPr lang="en-US" dirty="0"/>
              <a:t>It was owned by the </a:t>
            </a:r>
            <a:r>
              <a:rPr lang="en-US" dirty="0" err="1"/>
              <a:t>Tramontano</a:t>
            </a:r>
            <a:r>
              <a:rPr lang="en-US" dirty="0"/>
              <a:t> family. It was originally built as a chapel  entitled to St. Mary of </a:t>
            </a:r>
            <a:r>
              <a:rPr lang="en-US" dirty="0" err="1"/>
              <a:t>Materdomini</a:t>
            </a:r>
            <a:r>
              <a:rPr lang="en-US" dirty="0"/>
              <a:t>.</a:t>
            </a:r>
          </a:p>
          <a:p>
            <a:r>
              <a:rPr lang="en-US" dirty="0"/>
              <a:t>In fact, the fame of the miracles of the Virgin Mary of </a:t>
            </a:r>
            <a:r>
              <a:rPr lang="en-US" dirty="0" err="1"/>
              <a:t>Materdomini</a:t>
            </a:r>
            <a:r>
              <a:rPr lang="en-US" dirty="0"/>
              <a:t>, a place near Avellino</a:t>
            </a:r>
          </a:p>
          <a:p>
            <a:r>
              <a:rPr lang="en-US" dirty="0"/>
              <a:t>had spread to many other  towns , including </a:t>
            </a:r>
            <a:r>
              <a:rPr lang="en-US" dirty="0" err="1"/>
              <a:t>Mariglianella</a:t>
            </a:r>
            <a:r>
              <a:rPr lang="en-US" dirty="0"/>
              <a:t>. However, many believers could not  visit to the image of the Virgin in  </a:t>
            </a:r>
            <a:r>
              <a:rPr lang="en-US" dirty="0" err="1"/>
              <a:t>Materdomini</a:t>
            </a:r>
            <a:r>
              <a:rPr lang="en-US" dirty="0"/>
              <a:t> Church, because it was far away.</a:t>
            </a:r>
          </a:p>
          <a:p>
            <a:r>
              <a:rPr lang="en-US" dirty="0"/>
              <a:t>So a man named Simon donated to the inhabitants of </a:t>
            </a:r>
            <a:r>
              <a:rPr lang="en-US" dirty="0" err="1"/>
              <a:t>Mariglianella</a:t>
            </a:r>
            <a:r>
              <a:rPr lang="en-US" dirty="0"/>
              <a:t> two houses to build a church where people could practice the cult. Today this church is used only on special occasions :the festival in honor of St. Joseph on March 19 and May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8" y="1528001"/>
            <a:ext cx="3969985" cy="39699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47741" y="300038"/>
            <a:ext cx="875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CHURCH OF SAN GIUSEPPE</a:t>
            </a:r>
          </a:p>
        </p:txBody>
      </p:sp>
    </p:spTree>
    <p:extLst>
      <p:ext uri="{BB962C8B-B14F-4D97-AF65-F5344CB8AC3E}">
        <p14:creationId xmlns:p14="http://schemas.microsoft.com/office/powerpoint/2010/main" val="2843824633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226</TotalTime>
  <Words>569</Words>
  <Application>Microsoft Office PowerPoint</Application>
  <PresentationFormat>Widescreen</PresentationFormat>
  <Paragraphs>60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inherit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Buonincontri</cp:lastModifiedBy>
  <cp:revision>27</cp:revision>
  <dcterms:created xsi:type="dcterms:W3CDTF">2017-03-14T14:05:28Z</dcterms:created>
  <dcterms:modified xsi:type="dcterms:W3CDTF">2017-08-01T08:26:32Z</dcterms:modified>
</cp:coreProperties>
</file>