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3" r:id="rId2"/>
    <p:sldId id="256" r:id="rId3"/>
    <p:sldId id="257" r:id="rId4"/>
    <p:sldId id="258" r:id="rId5"/>
    <p:sldId id="260" r:id="rId6"/>
    <p:sldId id="261" r:id="rId7"/>
    <p:sldId id="259" r:id="rId8"/>
    <p:sldId id="262"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260130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194015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35818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216586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8958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349610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293940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131566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235587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224224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7EA26F7-8512-429C-9746-8F8B71A8A16F}" type="datetimeFigureOut">
              <a:rPr lang="it-IT" smtClean="0"/>
              <a:pPr/>
              <a:t>01/08/2017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F9172F9-87F8-4DA6-92A7-7ABDE6401000}" type="slidenum">
              <a:rPr lang="it-IT" smtClean="0"/>
              <a:pPr/>
              <a:t>‹N›</a:t>
            </a:fld>
            <a:endParaRPr lang="it-IT"/>
          </a:p>
        </p:txBody>
      </p:sp>
    </p:spTree>
    <p:extLst>
      <p:ext uri="{BB962C8B-B14F-4D97-AF65-F5344CB8AC3E}">
        <p14:creationId xmlns:p14="http://schemas.microsoft.com/office/powerpoint/2010/main" val="173635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A26F7-8512-429C-9746-8F8B71A8A16F}" type="datetimeFigureOut">
              <a:rPr lang="it-IT" smtClean="0"/>
              <a:pPr/>
              <a:t>01/08/2017</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72F9-87F8-4DA6-92A7-7ABDE6401000}" type="slidenum">
              <a:rPr lang="it-IT" smtClean="0"/>
              <a:pPr/>
              <a:t>‹N›</a:t>
            </a:fld>
            <a:endParaRPr lang="it-IT"/>
          </a:p>
        </p:txBody>
      </p:sp>
    </p:spTree>
    <p:extLst>
      <p:ext uri="{BB962C8B-B14F-4D97-AF65-F5344CB8AC3E}">
        <p14:creationId xmlns:p14="http://schemas.microsoft.com/office/powerpoint/2010/main" val="139619293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it/url?url=http://ahtribune.com/history/1464-martin-luther-king.html&amp;rct=j&amp;frm=1&amp;q=&amp;esrc=s&amp;sa=U&amp;ved=0ahUKEwihxu_4mNHTAhUFWBoKHXzeBUIQwW4IKjAK&amp;usg=AFQjCNEaNyLuCoCMi3NrA37FOgBgvFWBw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Rettangolo 7"/>
          <p:cNvSpPr/>
          <p:nvPr/>
        </p:nvSpPr>
        <p:spPr>
          <a:xfrm>
            <a:off x="1584253" y="1704976"/>
            <a:ext cx="9274247" cy="1200329"/>
          </a:xfrm>
          <a:prstGeom prst="rect">
            <a:avLst/>
          </a:prstGeom>
          <a:noFill/>
        </p:spPr>
        <p:txBody>
          <a:bodyPr wrap="square" lIns="91440" tIns="45720" rIns="91440" bIns="45720">
            <a:spAutoFit/>
          </a:bodyPr>
          <a:lstStyle/>
          <a:p>
            <a:pPr algn="ctr"/>
            <a:r>
              <a:rPr lang="it-IT" sz="7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WELCOME TO THE USA</a:t>
            </a:r>
            <a:endParaRPr lang="it-IT"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83707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60745" y="-137787"/>
            <a:ext cx="9144000" cy="1189973"/>
          </a:xfrm>
        </p:spPr>
        <p:txBody>
          <a:bodyPr/>
          <a:lstStyle/>
          <a:p>
            <a:r>
              <a:rPr lang="it-IT" dirty="0" smtClean="0">
                <a:solidFill>
                  <a:srgbClr val="FF0000"/>
                </a:solidFill>
                <a:latin typeface="Algerian" panose="04020705040A02060702" pitchFamily="82" charset="0"/>
              </a:rPr>
              <a:t>THE USA</a:t>
            </a:r>
            <a:r>
              <a:rPr lang="it-IT" dirty="0" smtClean="0">
                <a:solidFill>
                  <a:srgbClr val="FF0000"/>
                </a:solidFill>
              </a:rPr>
              <a:t> </a:t>
            </a:r>
            <a:endParaRPr lang="it-IT" dirty="0">
              <a:solidFill>
                <a:srgbClr val="FF0000"/>
              </a:solidFill>
            </a:endParaRPr>
          </a:p>
        </p:txBody>
      </p:sp>
      <p:sp>
        <p:nvSpPr>
          <p:cNvPr id="3" name="Sottotitolo 2"/>
          <p:cNvSpPr>
            <a:spLocks noGrp="1"/>
          </p:cNvSpPr>
          <p:nvPr>
            <p:ph type="subTitle" idx="1"/>
          </p:nvPr>
        </p:nvSpPr>
        <p:spPr>
          <a:xfrm>
            <a:off x="13292" y="3667396"/>
            <a:ext cx="4249455" cy="3190604"/>
          </a:xfrm>
        </p:spPr>
        <p:txBody>
          <a:bodyPr>
            <a:normAutofit/>
          </a:bodyPr>
          <a:lstStyle/>
          <a:p>
            <a:r>
              <a:rPr lang="it-IT" sz="2800" dirty="0">
                <a:solidFill>
                  <a:schemeClr val="bg1">
                    <a:lumMod val="95000"/>
                    <a:lumOff val="5000"/>
                  </a:schemeClr>
                </a:solidFill>
              </a:rPr>
              <a:t>I</a:t>
            </a:r>
            <a:r>
              <a:rPr lang="it-IT" sz="2800" dirty="0" smtClean="0">
                <a:solidFill>
                  <a:schemeClr val="bg1">
                    <a:lumMod val="95000"/>
                    <a:lumOff val="5000"/>
                  </a:schemeClr>
                </a:solidFill>
              </a:rPr>
              <a:t>n The Usa there are 50 states. The capital is Wahshington. It is made up 49 nations and one island </a:t>
            </a:r>
            <a:r>
              <a:rPr lang="it-IT" sz="2800" b="1" dirty="0" smtClean="0">
                <a:solidFill>
                  <a:schemeClr val="bg1">
                    <a:lumMod val="95000"/>
                    <a:lumOff val="5000"/>
                  </a:schemeClr>
                </a:solidFill>
              </a:rPr>
              <a:t>(HAWAII). </a:t>
            </a:r>
            <a:r>
              <a:rPr lang="it-IT" sz="2800" dirty="0" smtClean="0">
                <a:solidFill>
                  <a:schemeClr val="bg1">
                    <a:lumMod val="95000"/>
                    <a:lumOff val="5000"/>
                  </a:schemeClr>
                </a:solidFill>
              </a:rPr>
              <a:t>The cauntry is very populous and counts more than 293milions inhabitans</a:t>
            </a:r>
            <a:r>
              <a:rPr lang="it-IT" dirty="0" smtClean="0">
                <a:solidFill>
                  <a:schemeClr val="bg1">
                    <a:lumMod val="95000"/>
                    <a:lumOff val="5000"/>
                  </a:schemeClr>
                </a:solidFill>
              </a:rPr>
              <a:t>. </a:t>
            </a:r>
            <a:endParaRPr lang="it-IT" b="1" dirty="0">
              <a:solidFill>
                <a:schemeClr val="bg1">
                  <a:lumMod val="95000"/>
                  <a:lumOff val="5000"/>
                </a:schemeClr>
              </a:solidFill>
            </a:endParaRPr>
          </a:p>
        </p:txBody>
      </p:sp>
      <p:sp>
        <p:nvSpPr>
          <p:cNvPr id="6" name="CasellaDiTesto 5"/>
          <p:cNvSpPr txBox="1"/>
          <p:nvPr/>
        </p:nvSpPr>
        <p:spPr>
          <a:xfrm>
            <a:off x="6263779" y="1052186"/>
            <a:ext cx="5304297" cy="2677656"/>
          </a:xfrm>
          <a:prstGeom prst="rect">
            <a:avLst/>
          </a:prstGeom>
          <a:noFill/>
        </p:spPr>
        <p:txBody>
          <a:bodyPr wrap="square" rtlCol="0">
            <a:spAutoFit/>
          </a:bodyPr>
          <a:lstStyle/>
          <a:p>
            <a:r>
              <a:rPr lang="it-IT" sz="2800" dirty="0" smtClean="0">
                <a:solidFill>
                  <a:schemeClr val="bg1">
                    <a:lumMod val="95000"/>
                    <a:lumOff val="5000"/>
                  </a:schemeClr>
                </a:solidFill>
              </a:rPr>
              <a:t>Negli Stati Uniti ci sono 50 stati.La capitale è Washington. Gli Stati </a:t>
            </a:r>
            <a:r>
              <a:rPr lang="it-IT" sz="2800" dirty="0">
                <a:solidFill>
                  <a:schemeClr val="bg1">
                    <a:lumMod val="95000"/>
                    <a:lumOff val="5000"/>
                  </a:schemeClr>
                </a:solidFill>
              </a:rPr>
              <a:t>U</a:t>
            </a:r>
            <a:r>
              <a:rPr lang="it-IT" sz="2800" dirty="0" smtClean="0">
                <a:solidFill>
                  <a:schemeClr val="bg1">
                    <a:lumMod val="95000"/>
                    <a:lumOff val="5000"/>
                  </a:schemeClr>
                </a:solidFill>
              </a:rPr>
              <a:t>niti sono composti da 49 nazioni e un isola </a:t>
            </a:r>
            <a:r>
              <a:rPr lang="it-IT" sz="2800" b="1" dirty="0" smtClean="0">
                <a:solidFill>
                  <a:schemeClr val="bg1">
                    <a:lumMod val="95000"/>
                    <a:lumOff val="5000"/>
                  </a:schemeClr>
                </a:solidFill>
              </a:rPr>
              <a:t>(HAWAII).</a:t>
            </a:r>
            <a:r>
              <a:rPr lang="it-IT" sz="2800" dirty="0" smtClean="0">
                <a:solidFill>
                  <a:schemeClr val="bg1">
                    <a:lumMod val="95000"/>
                    <a:lumOff val="5000"/>
                  </a:schemeClr>
                </a:solidFill>
              </a:rPr>
              <a:t>Il continente è molto popolato e conta </a:t>
            </a:r>
            <a:r>
              <a:rPr lang="it-IT" sz="2800" dirty="0" err="1" smtClean="0">
                <a:solidFill>
                  <a:schemeClr val="bg1">
                    <a:lumMod val="95000"/>
                    <a:lumOff val="5000"/>
                  </a:schemeClr>
                </a:solidFill>
              </a:rPr>
              <a:t>piu’</a:t>
            </a:r>
            <a:r>
              <a:rPr lang="it-IT" sz="2800" dirty="0" smtClean="0">
                <a:solidFill>
                  <a:schemeClr val="bg1">
                    <a:lumMod val="95000"/>
                    <a:lumOff val="5000"/>
                  </a:schemeClr>
                </a:solidFill>
              </a:rPr>
              <a:t> di 293mila abitanti.</a:t>
            </a:r>
            <a:endParaRPr lang="it-IT" sz="2800" dirty="0">
              <a:solidFill>
                <a:schemeClr val="bg1">
                  <a:lumMod val="95000"/>
                  <a:lumOff val="5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44" y="705176"/>
            <a:ext cx="3958603" cy="296222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086" flipH="1">
            <a:off x="10477499" y="3837998"/>
            <a:ext cx="990600" cy="66040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2156">
            <a:off x="4830710" y="4929391"/>
            <a:ext cx="1120374" cy="666612"/>
          </a:xfrm>
          <a:prstGeom prst="rect">
            <a:avLst/>
          </a:prstGeom>
        </p:spPr>
      </p:pic>
    </p:spTree>
    <p:extLst>
      <p:ext uri="{BB962C8B-B14F-4D97-AF65-F5344CB8AC3E}">
        <p14:creationId xmlns:p14="http://schemas.microsoft.com/office/powerpoint/2010/main" val="272721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ppt_w</p:attrName>
                                        </p:attrNameLst>
                                      </p:cBhvr>
                                      <p:tavLst>
                                        <p:tav tm="0" fmla="#ppt_w*sin(2.5*pi*$)">
                                          <p:val>
                                            <p:fltVal val="0"/>
                                          </p:val>
                                        </p:tav>
                                        <p:tav tm="100000">
                                          <p:val>
                                            <p:fltVal val="1"/>
                                          </p:val>
                                        </p:tav>
                                      </p:tavLst>
                                    </p:anim>
                                    <p:anim calcmode="lin" valueType="num">
                                      <p:cBhvr>
                                        <p:cTn id="9" dur="12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403" y="0"/>
            <a:ext cx="9733767" cy="987686"/>
          </a:xfrm>
        </p:spPr>
        <p:txBody>
          <a:bodyPr>
            <a:normAutofit/>
          </a:bodyPr>
          <a:lstStyle/>
          <a:p>
            <a:r>
              <a:rPr lang="it-IT" sz="6000" dirty="0" smtClean="0">
                <a:solidFill>
                  <a:srgbClr val="FF0000"/>
                </a:solidFill>
                <a:latin typeface="Algerian" panose="04020705040A02060702" pitchFamily="82" charset="0"/>
              </a:rPr>
              <a:t>BARACK</a:t>
            </a:r>
            <a:r>
              <a:rPr lang="it-IT" sz="6000" dirty="0" smtClean="0">
                <a:latin typeface="Algerian" panose="04020705040A02060702" pitchFamily="82" charset="0"/>
              </a:rPr>
              <a:t> </a:t>
            </a:r>
            <a:r>
              <a:rPr lang="it-IT" sz="6000" dirty="0" smtClean="0">
                <a:solidFill>
                  <a:srgbClr val="FF0000"/>
                </a:solidFill>
                <a:latin typeface="Algerian" panose="04020705040A02060702" pitchFamily="82" charset="0"/>
              </a:rPr>
              <a:t>HUSSEIN</a:t>
            </a:r>
            <a:r>
              <a:rPr lang="it-IT" sz="6000" dirty="0" smtClean="0">
                <a:latin typeface="Algerian" panose="04020705040A02060702" pitchFamily="82" charset="0"/>
              </a:rPr>
              <a:t> </a:t>
            </a:r>
            <a:r>
              <a:rPr lang="it-IT" sz="6000" dirty="0" smtClean="0">
                <a:solidFill>
                  <a:srgbClr val="FF0000"/>
                </a:solidFill>
                <a:latin typeface="Algerian" panose="04020705040A02060702" pitchFamily="82" charset="0"/>
              </a:rPr>
              <a:t>OBAMA</a:t>
            </a:r>
            <a:endParaRPr lang="it-IT" sz="6000" dirty="0">
              <a:solidFill>
                <a:srgbClr val="FF0000"/>
              </a:solidFill>
              <a:latin typeface="Algerian" panose="04020705040A02060702" pitchFamily="82" charset="0"/>
            </a:endParaRPr>
          </a:p>
        </p:txBody>
      </p:sp>
      <p:sp>
        <p:nvSpPr>
          <p:cNvPr id="3" name="Segnaposto contenuto 2"/>
          <p:cNvSpPr>
            <a:spLocks noGrp="1"/>
          </p:cNvSpPr>
          <p:nvPr>
            <p:ph idx="1"/>
          </p:nvPr>
        </p:nvSpPr>
        <p:spPr>
          <a:xfrm>
            <a:off x="4853117" y="987686"/>
            <a:ext cx="7186483" cy="2860414"/>
          </a:xfrm>
        </p:spPr>
        <p:txBody>
          <a:bodyPr>
            <a:normAutofit fontScale="85000" lnSpcReduction="20000"/>
          </a:bodyPr>
          <a:lstStyle/>
          <a:p>
            <a:pPr marL="0" indent="0">
              <a:buNone/>
            </a:pPr>
            <a:r>
              <a:rPr lang="it-IT" dirty="0" smtClean="0">
                <a:solidFill>
                  <a:schemeClr val="bg1">
                    <a:lumMod val="95000"/>
                    <a:lumOff val="5000"/>
                  </a:schemeClr>
                </a:solidFill>
              </a:rPr>
              <a:t>On 20 Jenuary 2009,Barack Hussein Obama became the 44 President of the United States.More than a million people went to Washington D.C. to watch the ceremony,it was a historic day, because Barack Obama was the first African-American to become president.Obama made an motional </a:t>
            </a:r>
            <a:r>
              <a:rPr lang="it-IT" dirty="0">
                <a:solidFill>
                  <a:schemeClr val="bg1">
                    <a:lumMod val="95000"/>
                    <a:lumOff val="5000"/>
                  </a:schemeClr>
                </a:solidFill>
              </a:rPr>
              <a:t>sepeech.He </a:t>
            </a:r>
            <a:r>
              <a:rPr lang="it-IT" dirty="0" smtClean="0">
                <a:solidFill>
                  <a:schemeClr val="bg1">
                    <a:lumMod val="95000"/>
                    <a:lumOff val="5000"/>
                  </a:schemeClr>
                </a:solidFill>
              </a:rPr>
              <a:t>tolked abaut changing America.He tolked abaut </a:t>
            </a:r>
            <a:r>
              <a:rPr lang="it-IT" dirty="0" err="1" smtClean="0">
                <a:solidFill>
                  <a:schemeClr val="bg1">
                    <a:lumMod val="95000"/>
                    <a:lumOff val="5000"/>
                  </a:schemeClr>
                </a:solidFill>
              </a:rPr>
              <a:t>peace</a:t>
            </a:r>
            <a:r>
              <a:rPr lang="it-IT" dirty="0" smtClean="0">
                <a:solidFill>
                  <a:schemeClr val="bg1">
                    <a:lumMod val="95000"/>
                    <a:lumOff val="5000"/>
                  </a:schemeClr>
                </a:solidFill>
              </a:rPr>
              <a:t> and hope.He talked abaut the differences between people,and abaut the importance of opportunity.He invited to help him change America.</a:t>
            </a:r>
          </a:p>
          <a:p>
            <a:pPr marL="0" indent="0">
              <a:buNone/>
            </a:pPr>
            <a:endParaRPr lang="it-IT" dirty="0">
              <a:solidFill>
                <a:schemeClr val="bg1">
                  <a:lumMod val="95000"/>
                  <a:lumOff val="5000"/>
                </a:schemeClr>
              </a:solidFill>
            </a:endParaRPr>
          </a:p>
          <a:p>
            <a:pPr marL="0" indent="0">
              <a:buNone/>
            </a:pPr>
            <a:endParaRPr lang="it-IT" dirty="0" smtClean="0">
              <a:solidFill>
                <a:schemeClr val="bg1">
                  <a:lumMod val="95000"/>
                  <a:lumOff val="5000"/>
                </a:schemeClr>
              </a:solidFill>
            </a:endParaRPr>
          </a:p>
        </p:txBody>
      </p:sp>
      <p:sp>
        <p:nvSpPr>
          <p:cNvPr id="6" name="CasellaDiTesto 5"/>
          <p:cNvSpPr txBox="1"/>
          <p:nvPr/>
        </p:nvSpPr>
        <p:spPr>
          <a:xfrm>
            <a:off x="3848100" y="3874488"/>
            <a:ext cx="8191500" cy="369332"/>
          </a:xfrm>
          <a:prstGeom prst="rect">
            <a:avLst/>
          </a:prstGeom>
          <a:noFill/>
        </p:spPr>
        <p:txBody>
          <a:bodyPr wrap="square" rtlCol="0">
            <a:spAutoFit/>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19" y="987686"/>
            <a:ext cx="4535537" cy="3547242"/>
          </a:xfrm>
          <a:prstGeom prst="rect">
            <a:avLst/>
          </a:prstGeom>
        </p:spPr>
      </p:pic>
      <p:sp>
        <p:nvSpPr>
          <p:cNvPr id="7" name="CasellaDiTesto 6"/>
          <p:cNvSpPr txBox="1"/>
          <p:nvPr/>
        </p:nvSpPr>
        <p:spPr>
          <a:xfrm>
            <a:off x="250239" y="4561316"/>
            <a:ext cx="11353800" cy="2308324"/>
          </a:xfrm>
          <a:prstGeom prst="rect">
            <a:avLst/>
          </a:prstGeom>
          <a:noFill/>
        </p:spPr>
        <p:txBody>
          <a:bodyPr wrap="square" rtlCol="0">
            <a:spAutoFit/>
          </a:bodyPr>
          <a:lstStyle/>
          <a:p>
            <a:r>
              <a:rPr lang="it-IT" sz="2400" dirty="0" smtClean="0">
                <a:solidFill>
                  <a:schemeClr val="tx2">
                    <a:lumMod val="10000"/>
                  </a:schemeClr>
                </a:solidFill>
              </a:rPr>
              <a:t>Il 20 gennaio 2009, Barack Hussein Obama divenne il 44 presidente degli Stati Uniti. Più di mille persone andarono a Washington D.C . Per assistere alla cerimonia, fu un giorno storico perché Barack Obama fu il primo presidente African-American.Obama fece un discorso emozionante. Parlò di cambiare l’ America. Parlò di pace e speranza. Lui parlò della differenza tra le persone, e delle opportunità. Lui invito ad   aiutare  e cambiare l’ America</a:t>
            </a:r>
            <a:r>
              <a:rPr lang="it-IT" sz="2400" dirty="0" smtClean="0">
                <a:solidFill>
                  <a:schemeClr val="bg1">
                    <a:lumMod val="95000"/>
                    <a:lumOff val="5000"/>
                  </a:schemeClr>
                </a:solidFill>
              </a:rPr>
              <a:t>. </a:t>
            </a:r>
            <a:endParaRPr lang="it-IT" sz="2400" dirty="0">
              <a:solidFill>
                <a:schemeClr val="bg1">
                  <a:lumMod val="95000"/>
                  <a:lumOff val="5000"/>
                </a:schemeClr>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46474">
            <a:off x="10884465" y="3334131"/>
            <a:ext cx="1201847" cy="642939"/>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25042">
            <a:off x="11016352" y="5315088"/>
            <a:ext cx="1175373" cy="800778"/>
          </a:xfrm>
          <a:prstGeom prst="rect">
            <a:avLst/>
          </a:prstGeom>
        </p:spPr>
      </p:pic>
    </p:spTree>
    <p:extLst>
      <p:ext uri="{BB962C8B-B14F-4D97-AF65-F5344CB8AC3E}">
        <p14:creationId xmlns:p14="http://schemas.microsoft.com/office/powerpoint/2010/main" val="2908574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8616" y="102078"/>
            <a:ext cx="10515600" cy="1325563"/>
          </a:xfrm>
        </p:spPr>
        <p:txBody>
          <a:bodyPr/>
          <a:lstStyle/>
          <a:p>
            <a:r>
              <a:rPr lang="it-IT" dirty="0" smtClean="0">
                <a:solidFill>
                  <a:srgbClr val="FF0000"/>
                </a:solidFill>
                <a:latin typeface="Algerian" panose="04020705040A02060702" pitchFamily="82" charset="0"/>
              </a:rPr>
              <a:t>                     TWIN TOWERS</a:t>
            </a:r>
            <a:endParaRPr lang="it-IT" dirty="0">
              <a:solidFill>
                <a:srgbClr val="FF0000"/>
              </a:solidFill>
              <a:latin typeface="Algerian" panose="04020705040A02060702" pitchFamily="82" charset="0"/>
            </a:endParaRPr>
          </a:p>
        </p:txBody>
      </p:sp>
      <p:sp>
        <p:nvSpPr>
          <p:cNvPr id="3" name="Segnaposto contenuto 2"/>
          <p:cNvSpPr>
            <a:spLocks noGrp="1"/>
          </p:cNvSpPr>
          <p:nvPr>
            <p:ph idx="1"/>
          </p:nvPr>
        </p:nvSpPr>
        <p:spPr>
          <a:xfrm>
            <a:off x="4729654" y="1305363"/>
            <a:ext cx="6624145" cy="4871600"/>
          </a:xfrm>
        </p:spPr>
        <p:txBody>
          <a:bodyPr/>
          <a:lstStyle/>
          <a:p>
            <a:pPr marL="0" indent="0">
              <a:buNone/>
            </a:pP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5363"/>
            <a:ext cx="4291640" cy="3045920"/>
          </a:xfrm>
          <a:prstGeom prst="rect">
            <a:avLst/>
          </a:prstGeom>
        </p:spPr>
      </p:pic>
      <p:sp>
        <p:nvSpPr>
          <p:cNvPr id="5" name="CasellaDiTesto 4"/>
          <p:cNvSpPr txBox="1"/>
          <p:nvPr/>
        </p:nvSpPr>
        <p:spPr>
          <a:xfrm>
            <a:off x="4532585" y="1314094"/>
            <a:ext cx="7141780" cy="2308324"/>
          </a:xfrm>
          <a:prstGeom prst="rect">
            <a:avLst/>
          </a:prstGeom>
          <a:noFill/>
        </p:spPr>
        <p:txBody>
          <a:bodyPr wrap="square" rtlCol="0">
            <a:spAutoFit/>
          </a:bodyPr>
          <a:lstStyle/>
          <a:p>
            <a:r>
              <a:rPr lang="it-IT" dirty="0" smtClean="0">
                <a:solidFill>
                  <a:schemeClr val="bg1">
                    <a:lumMod val="95000"/>
                    <a:lumOff val="5000"/>
                  </a:schemeClr>
                </a:solidFill>
              </a:rPr>
              <a:t>AT 8.46 a.m. on 11 September 2001,a plane crashed into the north tower of the World </a:t>
            </a:r>
            <a:r>
              <a:rPr lang="it-IT" dirty="0" err="1">
                <a:solidFill>
                  <a:schemeClr val="bg1">
                    <a:lumMod val="95000"/>
                    <a:lumOff val="5000"/>
                  </a:schemeClr>
                </a:solidFill>
              </a:rPr>
              <a:t>T</a:t>
            </a:r>
            <a:r>
              <a:rPr lang="it-IT" dirty="0" err="1" smtClean="0">
                <a:solidFill>
                  <a:schemeClr val="bg1">
                    <a:lumMod val="95000"/>
                    <a:lumOff val="5000"/>
                  </a:schemeClr>
                </a:solidFill>
              </a:rPr>
              <a:t>rade</a:t>
            </a:r>
            <a:r>
              <a:rPr lang="it-IT" dirty="0" smtClean="0">
                <a:solidFill>
                  <a:schemeClr val="bg1">
                    <a:lumMod val="95000"/>
                    <a:lumOff val="5000"/>
                  </a:schemeClr>
                </a:solidFill>
              </a:rPr>
              <a:t> </a:t>
            </a:r>
            <a:r>
              <a:rPr lang="it-IT" dirty="0">
                <a:solidFill>
                  <a:schemeClr val="bg1">
                    <a:lumMod val="95000"/>
                    <a:lumOff val="5000"/>
                  </a:schemeClr>
                </a:solidFill>
              </a:rPr>
              <a:t>C</a:t>
            </a:r>
            <a:r>
              <a:rPr lang="it-IT" dirty="0" smtClean="0">
                <a:solidFill>
                  <a:schemeClr val="bg1">
                    <a:lumMod val="95000"/>
                    <a:lumOff val="5000"/>
                  </a:schemeClr>
                </a:solidFill>
              </a:rPr>
              <a:t>enter in Manhattan, in New York.Seventeen minuts leater,a second plane crashed tinto the south tower.A short time after the planes hit the towers,they collapsed.More thatn 2700 people died,including 343 firefighters.The two towers were the tallest skyscrapers in New York,the people called them ‘TWIN TOWERS’ because they were almost identical.The attack left a big hole,the hole was called ‘GROUND ZERO’.</a:t>
            </a:r>
            <a:endParaRPr lang="it-IT" dirty="0">
              <a:solidFill>
                <a:schemeClr val="bg1">
                  <a:lumMod val="95000"/>
                  <a:lumOff val="5000"/>
                </a:schemeClr>
              </a:solidFill>
            </a:endParaRPr>
          </a:p>
        </p:txBody>
      </p:sp>
      <p:sp>
        <p:nvSpPr>
          <p:cNvPr id="6" name="CasellaDiTesto 5"/>
          <p:cNvSpPr txBox="1"/>
          <p:nvPr/>
        </p:nvSpPr>
        <p:spPr>
          <a:xfrm>
            <a:off x="4530834" y="3757848"/>
            <a:ext cx="6822965" cy="2862322"/>
          </a:xfrm>
          <a:prstGeom prst="rect">
            <a:avLst/>
          </a:prstGeom>
          <a:noFill/>
        </p:spPr>
        <p:txBody>
          <a:bodyPr wrap="square" rtlCol="0">
            <a:spAutoFit/>
          </a:bodyPr>
          <a:lstStyle/>
          <a:p>
            <a:r>
              <a:rPr lang="it-IT" sz="2000" dirty="0" smtClean="0">
                <a:solidFill>
                  <a:schemeClr val="bg1"/>
                </a:solidFill>
              </a:rPr>
              <a:t>Alle 8.46 </a:t>
            </a:r>
            <a:r>
              <a:rPr lang="it-IT" sz="2000" dirty="0" smtClean="0">
                <a:solidFill>
                  <a:schemeClr val="bg1"/>
                </a:solidFill>
              </a:rPr>
              <a:t>del 11 Settembre del 2001, un aereo si schiantò contro la torre nord del Word </a:t>
            </a:r>
            <a:r>
              <a:rPr lang="it-IT" sz="2000" dirty="0" err="1">
                <a:solidFill>
                  <a:schemeClr val="bg1"/>
                </a:solidFill>
              </a:rPr>
              <a:t>T</a:t>
            </a:r>
            <a:r>
              <a:rPr lang="it-IT" sz="2000" dirty="0" err="1" smtClean="0">
                <a:solidFill>
                  <a:schemeClr val="bg1"/>
                </a:solidFill>
              </a:rPr>
              <a:t>rade</a:t>
            </a:r>
            <a:r>
              <a:rPr lang="it-IT" sz="2000" dirty="0" smtClean="0">
                <a:solidFill>
                  <a:schemeClr val="bg1"/>
                </a:solidFill>
              </a:rPr>
              <a:t> </a:t>
            </a:r>
            <a:r>
              <a:rPr lang="it-IT" sz="2000" dirty="0">
                <a:solidFill>
                  <a:schemeClr val="bg1"/>
                </a:solidFill>
              </a:rPr>
              <a:t>C</a:t>
            </a:r>
            <a:r>
              <a:rPr lang="it-IT" sz="2000" dirty="0" smtClean="0">
                <a:solidFill>
                  <a:schemeClr val="bg1"/>
                </a:solidFill>
              </a:rPr>
              <a:t>enter in Manhattan , New </a:t>
            </a:r>
            <a:r>
              <a:rPr lang="it-IT" sz="2000" dirty="0" err="1" smtClean="0">
                <a:solidFill>
                  <a:schemeClr val="bg1"/>
                </a:solidFill>
              </a:rPr>
              <a:t>York.Diciassette</a:t>
            </a:r>
            <a:r>
              <a:rPr lang="it-IT" sz="2000" dirty="0" smtClean="0">
                <a:solidFill>
                  <a:schemeClr val="bg1"/>
                </a:solidFill>
              </a:rPr>
              <a:t> minuti dopo un secondo aereo si schiantò contro la torre sud</a:t>
            </a:r>
            <a:r>
              <a:rPr lang="it-IT" sz="2000" dirty="0" smtClean="0">
                <a:solidFill>
                  <a:schemeClr val="bg1"/>
                </a:solidFill>
              </a:rPr>
              <a:t>. Poco </a:t>
            </a:r>
            <a:r>
              <a:rPr lang="it-IT" sz="2000" dirty="0" smtClean="0">
                <a:solidFill>
                  <a:schemeClr val="bg1"/>
                </a:solidFill>
              </a:rPr>
              <a:t>tempo dopo che gli </a:t>
            </a:r>
            <a:r>
              <a:rPr lang="it-IT" sz="2000" dirty="0" smtClean="0">
                <a:solidFill>
                  <a:schemeClr val="bg1"/>
                </a:solidFill>
              </a:rPr>
              <a:t>aerei </a:t>
            </a:r>
            <a:r>
              <a:rPr lang="it-IT" sz="2000" dirty="0" smtClean="0">
                <a:solidFill>
                  <a:schemeClr val="bg1"/>
                </a:solidFill>
              </a:rPr>
              <a:t>avevano colpito le torri, esse </a:t>
            </a:r>
            <a:r>
              <a:rPr lang="it-IT" sz="2000" dirty="0" err="1" smtClean="0">
                <a:solidFill>
                  <a:schemeClr val="bg1"/>
                </a:solidFill>
              </a:rPr>
              <a:t>crollarono.Morirono</a:t>
            </a:r>
            <a:r>
              <a:rPr lang="it-IT" sz="2000" dirty="0" smtClean="0">
                <a:solidFill>
                  <a:schemeClr val="bg1"/>
                </a:solidFill>
              </a:rPr>
              <a:t> piu di 2700 persone e tra questi 343 pompieri. Le due torri erano i grattaceli piu alti di New York,le persone le chiamarono ‘TWIN TOWERS’ perché erano identiche</a:t>
            </a:r>
            <a:r>
              <a:rPr lang="it-IT" sz="2000" dirty="0" smtClean="0">
                <a:solidFill>
                  <a:schemeClr val="bg1"/>
                </a:solidFill>
              </a:rPr>
              <a:t>. L’attacco </a:t>
            </a:r>
            <a:r>
              <a:rPr lang="it-IT" sz="2000" dirty="0" smtClean="0">
                <a:solidFill>
                  <a:schemeClr val="bg1"/>
                </a:solidFill>
              </a:rPr>
              <a:t>lasciò un grande buco chiamato ‘GROUND ZERO’.</a:t>
            </a:r>
            <a:endParaRPr lang="it-IT" sz="2000" dirty="0">
              <a:solidFill>
                <a:schemeClr val="bg1"/>
              </a:solidFill>
            </a:endParaRPr>
          </a:p>
        </p:txBody>
      </p:sp>
      <p:pic>
        <p:nvPicPr>
          <p:cNvPr id="8" name="Immagine 7"/>
          <p:cNvPicPr>
            <a:picLocks noChangeAspect="1"/>
          </p:cNvPicPr>
          <p:nvPr/>
        </p:nvPicPr>
        <p:blipFill>
          <a:blip r:embed="rId3"/>
          <a:stretch>
            <a:fillRect/>
          </a:stretch>
        </p:blipFill>
        <p:spPr>
          <a:xfrm>
            <a:off x="11140858" y="5585711"/>
            <a:ext cx="1028807" cy="876058"/>
          </a:xfrm>
          <a:prstGeom prst="rect">
            <a:avLst/>
          </a:prstGeom>
        </p:spPr>
      </p:pic>
      <p:pic>
        <p:nvPicPr>
          <p:cNvPr id="9" name="Immagine 8"/>
          <p:cNvPicPr>
            <a:picLocks noChangeAspect="1"/>
          </p:cNvPicPr>
          <p:nvPr/>
        </p:nvPicPr>
        <p:blipFill>
          <a:blip r:embed="rId4"/>
          <a:stretch>
            <a:fillRect/>
          </a:stretch>
        </p:blipFill>
        <p:spPr>
          <a:xfrm>
            <a:off x="10704536" y="3293941"/>
            <a:ext cx="969829" cy="815744"/>
          </a:xfrm>
          <a:prstGeom prst="rect">
            <a:avLst/>
          </a:prstGeom>
        </p:spPr>
      </p:pic>
    </p:spTree>
    <p:extLst>
      <p:ext uri="{BB962C8B-B14F-4D97-AF65-F5344CB8AC3E}">
        <p14:creationId xmlns:p14="http://schemas.microsoft.com/office/powerpoint/2010/main" val="260920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7199" y="-33023"/>
            <a:ext cx="10515600" cy="839788"/>
          </a:xfrm>
        </p:spPr>
        <p:txBody>
          <a:bodyPr>
            <a:normAutofit/>
          </a:bodyPr>
          <a:lstStyle/>
          <a:p>
            <a:pPr algn="ctr"/>
            <a:r>
              <a:rPr lang="it-IT" dirty="0" smtClean="0">
                <a:solidFill>
                  <a:srgbClr val="FF0000"/>
                </a:solidFill>
                <a:latin typeface="Algerian" panose="04020705040A02060702" pitchFamily="82" charset="0"/>
              </a:rPr>
              <a:t>GROUND  ZERO</a:t>
            </a:r>
            <a:endParaRPr lang="it-IT" dirty="0">
              <a:solidFill>
                <a:srgbClr val="FF0000"/>
              </a:solidFill>
              <a:latin typeface="Algerian" panose="04020705040A02060702" pitchFamily="82"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47" y="806765"/>
            <a:ext cx="4572000" cy="3626115"/>
          </a:xfrm>
        </p:spPr>
      </p:pic>
      <p:sp>
        <p:nvSpPr>
          <p:cNvPr id="3" name="CasellaDiTesto 2"/>
          <p:cNvSpPr txBox="1"/>
          <p:nvPr/>
        </p:nvSpPr>
        <p:spPr>
          <a:xfrm>
            <a:off x="5077399" y="794126"/>
            <a:ext cx="6375400" cy="2677656"/>
          </a:xfrm>
          <a:prstGeom prst="rect">
            <a:avLst/>
          </a:prstGeom>
          <a:noFill/>
        </p:spPr>
        <p:txBody>
          <a:bodyPr wrap="square" rtlCol="0">
            <a:spAutoFit/>
          </a:bodyPr>
          <a:lstStyle/>
          <a:p>
            <a:r>
              <a:rPr lang="it-IT" sz="2400" dirty="0" smtClean="0">
                <a:solidFill>
                  <a:schemeClr val="bg1">
                    <a:lumMod val="95000"/>
                    <a:lumOff val="5000"/>
                  </a:schemeClr>
                </a:solidFill>
              </a:rPr>
              <a:t>Ground Zero </a:t>
            </a:r>
            <a:r>
              <a:rPr lang="it-IT" sz="2400" dirty="0" err="1" smtClean="0">
                <a:solidFill>
                  <a:schemeClr val="bg1">
                    <a:lumMod val="95000"/>
                    <a:lumOff val="5000"/>
                  </a:schemeClr>
                </a:solidFill>
              </a:rPr>
              <a:t>is</a:t>
            </a:r>
            <a:r>
              <a:rPr lang="it-IT" sz="2400" dirty="0" smtClean="0">
                <a:solidFill>
                  <a:schemeClr val="bg1">
                    <a:lumMod val="95000"/>
                    <a:lumOff val="5000"/>
                  </a:schemeClr>
                </a:solidFill>
              </a:rPr>
              <a:t> a </a:t>
            </a:r>
            <a:r>
              <a:rPr lang="it-IT" sz="2400" dirty="0" err="1" smtClean="0">
                <a:solidFill>
                  <a:schemeClr val="bg1">
                    <a:lumMod val="95000"/>
                    <a:lumOff val="5000"/>
                  </a:schemeClr>
                </a:solidFill>
              </a:rPr>
              <a:t>symbolic</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place</a:t>
            </a:r>
            <a:r>
              <a:rPr lang="it-IT" sz="2400" dirty="0" smtClean="0">
                <a:solidFill>
                  <a:schemeClr val="bg1">
                    <a:lumMod val="95000"/>
                    <a:lumOff val="5000"/>
                  </a:schemeClr>
                </a:solidFill>
              </a:rPr>
              <a:t>.</a:t>
            </a:r>
            <a:r>
              <a:rPr lang="it-IT" sz="2400" dirty="0" err="1" smtClean="0">
                <a:solidFill>
                  <a:schemeClr val="bg1">
                    <a:lumMod val="95000"/>
                    <a:lumOff val="5000"/>
                  </a:schemeClr>
                </a:solidFill>
              </a:rPr>
              <a:t>Every</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year</a:t>
            </a:r>
            <a:r>
              <a:rPr lang="it-IT" sz="2400" dirty="0" smtClean="0">
                <a:solidFill>
                  <a:schemeClr val="bg1">
                    <a:lumMod val="95000"/>
                    <a:lumOff val="5000"/>
                  </a:schemeClr>
                </a:solidFill>
              </a:rPr>
              <a:t>,on 11 September, families of the </a:t>
            </a:r>
            <a:r>
              <a:rPr lang="it-IT" sz="2400" dirty="0" err="1" smtClean="0">
                <a:solidFill>
                  <a:schemeClr val="bg1">
                    <a:lumMod val="95000"/>
                    <a:lumOff val="5000"/>
                  </a:schemeClr>
                </a:solidFill>
              </a:rPr>
              <a:t>victims</a:t>
            </a:r>
            <a:r>
              <a:rPr lang="it-IT" sz="2400" dirty="0" smtClean="0">
                <a:solidFill>
                  <a:schemeClr val="bg1">
                    <a:lumMod val="95000"/>
                    <a:lumOff val="5000"/>
                  </a:schemeClr>
                </a:solidFill>
              </a:rPr>
              <a:t>,</a:t>
            </a:r>
            <a:r>
              <a:rPr lang="it-IT" sz="2400" dirty="0" err="1" smtClean="0">
                <a:solidFill>
                  <a:schemeClr val="bg1">
                    <a:lumMod val="95000"/>
                    <a:lumOff val="5000"/>
                  </a:schemeClr>
                </a:solidFill>
              </a:rPr>
              <a:t>survivors</a:t>
            </a:r>
            <a:r>
              <a:rPr lang="it-IT" sz="2400" dirty="0" smtClean="0">
                <a:solidFill>
                  <a:schemeClr val="bg1">
                    <a:lumMod val="95000"/>
                    <a:lumOff val="5000"/>
                  </a:schemeClr>
                </a:solidFill>
              </a:rPr>
              <a:t>,and </a:t>
            </a:r>
            <a:r>
              <a:rPr lang="it-IT" sz="2400" dirty="0" err="1" smtClean="0">
                <a:solidFill>
                  <a:schemeClr val="bg1">
                    <a:lumMod val="95000"/>
                    <a:lumOff val="5000"/>
                  </a:schemeClr>
                </a:solidFill>
              </a:rPr>
              <a:t>other</a:t>
            </a:r>
            <a:r>
              <a:rPr lang="it-IT" sz="2400" dirty="0" smtClean="0">
                <a:solidFill>
                  <a:schemeClr val="bg1">
                    <a:lumMod val="95000"/>
                    <a:lumOff val="5000"/>
                  </a:schemeClr>
                </a:solidFill>
              </a:rPr>
              <a:t> New York </a:t>
            </a:r>
            <a:r>
              <a:rPr lang="it-IT" sz="2400" dirty="0" err="1" smtClean="0">
                <a:solidFill>
                  <a:schemeClr val="bg1">
                    <a:lumMod val="95000"/>
                    <a:lumOff val="5000"/>
                  </a:schemeClr>
                </a:solidFill>
              </a:rPr>
              <a:t>residents</a:t>
            </a:r>
            <a:r>
              <a:rPr lang="it-IT" sz="2400" dirty="0" smtClean="0">
                <a:solidFill>
                  <a:schemeClr val="bg1">
                    <a:lumMod val="95000"/>
                    <a:lumOff val="5000"/>
                  </a:schemeClr>
                </a:solidFill>
              </a:rPr>
              <a:t> go to </a:t>
            </a:r>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ceremonies</a:t>
            </a:r>
            <a:r>
              <a:rPr lang="it-IT" sz="2400" dirty="0" smtClean="0">
                <a:solidFill>
                  <a:schemeClr val="bg1">
                    <a:lumMod val="95000"/>
                    <a:lumOff val="5000"/>
                  </a:schemeClr>
                </a:solidFill>
              </a:rPr>
              <a:t>.The people of New York wanted </a:t>
            </a:r>
            <a:r>
              <a:rPr lang="it-IT" sz="2400" dirty="0" err="1" smtClean="0">
                <a:solidFill>
                  <a:schemeClr val="bg1">
                    <a:lumMod val="95000"/>
                    <a:lumOff val="5000"/>
                  </a:schemeClr>
                </a:solidFill>
              </a:rPr>
              <a:t>re-build</a:t>
            </a:r>
            <a:r>
              <a:rPr lang="it-IT" sz="2400" dirty="0" smtClean="0">
                <a:solidFill>
                  <a:schemeClr val="bg1">
                    <a:lumMod val="95000"/>
                    <a:lumOff val="5000"/>
                  </a:schemeClr>
                </a:solidFill>
              </a:rPr>
              <a:t> the area and create an </a:t>
            </a:r>
            <a:r>
              <a:rPr lang="it-IT" sz="2400" dirty="0" err="1" smtClean="0">
                <a:solidFill>
                  <a:schemeClr val="bg1">
                    <a:lumMod val="95000"/>
                    <a:lumOff val="5000"/>
                  </a:schemeClr>
                </a:solidFill>
              </a:rPr>
              <a:t>appropiate</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.In 2006,they started building </a:t>
            </a:r>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Plaza</a:t>
            </a:r>
            <a:r>
              <a:rPr lang="it-IT" sz="2400" dirty="0" smtClean="0">
                <a:solidFill>
                  <a:schemeClr val="bg1">
                    <a:lumMod val="95000"/>
                    <a:lumOff val="5000"/>
                  </a:schemeClr>
                </a:solidFill>
              </a:rPr>
              <a:t> at Ground Zero. </a:t>
            </a:r>
            <a:endParaRPr lang="it-IT" sz="2400" dirty="0">
              <a:solidFill>
                <a:schemeClr val="bg1">
                  <a:lumMod val="95000"/>
                  <a:lumOff val="5000"/>
                </a:schemeClr>
              </a:solidFill>
            </a:endParaRPr>
          </a:p>
        </p:txBody>
      </p:sp>
      <p:sp>
        <p:nvSpPr>
          <p:cNvPr id="4" name="CasellaDiTesto 3"/>
          <p:cNvSpPr txBox="1"/>
          <p:nvPr/>
        </p:nvSpPr>
        <p:spPr>
          <a:xfrm>
            <a:off x="5124450" y="3806453"/>
            <a:ext cx="5816600" cy="3046988"/>
          </a:xfrm>
          <a:prstGeom prst="rect">
            <a:avLst/>
          </a:prstGeom>
          <a:noFill/>
        </p:spPr>
        <p:txBody>
          <a:bodyPr wrap="square" rtlCol="0">
            <a:spAutoFit/>
          </a:bodyPr>
          <a:lstStyle/>
          <a:p>
            <a:r>
              <a:rPr lang="it-IT" sz="2400" dirty="0" smtClean="0">
                <a:solidFill>
                  <a:schemeClr val="bg1">
                    <a:lumMod val="95000"/>
                    <a:lumOff val="5000"/>
                  </a:schemeClr>
                </a:solidFill>
              </a:rPr>
              <a:t>Ground Zero è un posto </a:t>
            </a:r>
            <a:r>
              <a:rPr lang="it-IT" sz="2400" dirty="0" err="1" smtClean="0">
                <a:solidFill>
                  <a:schemeClr val="bg1">
                    <a:lumMod val="95000"/>
                    <a:lumOff val="5000"/>
                  </a:schemeClr>
                </a:solidFill>
              </a:rPr>
              <a:t>simbolico.Ogni</a:t>
            </a:r>
            <a:r>
              <a:rPr lang="it-IT" sz="2400" dirty="0" smtClean="0">
                <a:solidFill>
                  <a:schemeClr val="bg1">
                    <a:lumMod val="95000"/>
                    <a:lumOff val="5000"/>
                  </a:schemeClr>
                </a:solidFill>
              </a:rPr>
              <a:t> anno,l’11 settembre le famiglie delle vittime dei sopravvissuti e altri residenti di </a:t>
            </a:r>
            <a:r>
              <a:rPr lang="it-IT" sz="2400" dirty="0">
                <a:solidFill>
                  <a:schemeClr val="bg1">
                    <a:lumMod val="95000"/>
                    <a:lumOff val="5000"/>
                  </a:schemeClr>
                </a:solidFill>
              </a:rPr>
              <a:t>N</a:t>
            </a:r>
            <a:r>
              <a:rPr lang="it-IT" sz="2400" dirty="0" smtClean="0">
                <a:solidFill>
                  <a:schemeClr val="bg1">
                    <a:lumMod val="95000"/>
                    <a:lumOff val="5000"/>
                  </a:schemeClr>
                </a:solidFill>
              </a:rPr>
              <a:t>ew York partecipano alla cerimonia </a:t>
            </a:r>
            <a:r>
              <a:rPr lang="it-IT" sz="2400" dirty="0" err="1" smtClean="0">
                <a:solidFill>
                  <a:schemeClr val="bg1">
                    <a:lumMod val="95000"/>
                    <a:lumOff val="5000"/>
                  </a:schemeClr>
                </a:solidFill>
              </a:rPr>
              <a:t>memoriale.Le</a:t>
            </a:r>
            <a:r>
              <a:rPr lang="it-IT" sz="2400" dirty="0" smtClean="0">
                <a:solidFill>
                  <a:schemeClr val="bg1">
                    <a:lumMod val="95000"/>
                    <a:lumOff val="5000"/>
                  </a:schemeClr>
                </a:solidFill>
              </a:rPr>
              <a:t> persone di New York volevano ricostruire l’</a:t>
            </a:r>
            <a:r>
              <a:rPr lang="it-IT" sz="2400" dirty="0" err="1" smtClean="0">
                <a:solidFill>
                  <a:schemeClr val="bg1">
                    <a:lumMod val="95000"/>
                    <a:lumOff val="5000"/>
                  </a:schemeClr>
                </a:solidFill>
              </a:rPr>
              <a:t>areaper</a:t>
            </a:r>
            <a:r>
              <a:rPr lang="it-IT" sz="2400" dirty="0" smtClean="0">
                <a:solidFill>
                  <a:schemeClr val="bg1">
                    <a:lumMod val="95000"/>
                    <a:lumOff val="5000"/>
                  </a:schemeClr>
                </a:solidFill>
              </a:rPr>
              <a:t> creare un appropriato </a:t>
            </a:r>
            <a:r>
              <a:rPr lang="it-IT" sz="2400" dirty="0" err="1" smtClean="0">
                <a:solidFill>
                  <a:schemeClr val="bg1">
                    <a:lumMod val="95000"/>
                    <a:lumOff val="5000"/>
                  </a:schemeClr>
                </a:solidFill>
              </a:rPr>
              <a:t>monumento.Nel</a:t>
            </a:r>
            <a:r>
              <a:rPr lang="it-IT" sz="2400" dirty="0" smtClean="0">
                <a:solidFill>
                  <a:schemeClr val="bg1">
                    <a:lumMod val="95000"/>
                    <a:lumOff val="5000"/>
                  </a:schemeClr>
                </a:solidFill>
              </a:rPr>
              <a:t> 2006, loro iniziarono a costruire </a:t>
            </a:r>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Plaza</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at</a:t>
            </a:r>
            <a:r>
              <a:rPr lang="it-IT" sz="2400" dirty="0" smtClean="0">
                <a:solidFill>
                  <a:schemeClr val="bg1">
                    <a:lumMod val="95000"/>
                    <a:lumOff val="5000"/>
                  </a:schemeClr>
                </a:solidFill>
              </a:rPr>
              <a:t> Ground Zero.</a:t>
            </a:r>
            <a:endParaRPr lang="it-IT" sz="2400" dirty="0">
              <a:solidFill>
                <a:schemeClr val="bg1">
                  <a:lumMod val="95000"/>
                  <a:lumOff val="5000"/>
                </a:schemeClr>
              </a:solidFill>
            </a:endParaRPr>
          </a:p>
        </p:txBody>
      </p:sp>
      <p:pic>
        <p:nvPicPr>
          <p:cNvPr id="5" name="Immagine 4"/>
          <p:cNvPicPr>
            <a:picLocks noChangeAspect="1"/>
          </p:cNvPicPr>
          <p:nvPr/>
        </p:nvPicPr>
        <p:blipFill>
          <a:blip r:embed="rId3"/>
          <a:stretch>
            <a:fillRect/>
          </a:stretch>
        </p:blipFill>
        <p:spPr>
          <a:xfrm>
            <a:off x="10777098" y="5329947"/>
            <a:ext cx="1402202" cy="1188823"/>
          </a:xfrm>
          <a:prstGeom prst="rect">
            <a:avLst/>
          </a:prstGeom>
        </p:spPr>
      </p:pic>
      <p:pic>
        <p:nvPicPr>
          <p:cNvPr id="8" name="Immagine 7"/>
          <p:cNvPicPr>
            <a:picLocks noChangeAspect="1"/>
          </p:cNvPicPr>
          <p:nvPr/>
        </p:nvPicPr>
        <p:blipFill>
          <a:blip r:embed="rId4"/>
          <a:stretch>
            <a:fillRect/>
          </a:stretch>
        </p:blipFill>
        <p:spPr>
          <a:xfrm rot="1446494">
            <a:off x="10757738" y="2763573"/>
            <a:ext cx="1604875" cy="1544209"/>
          </a:xfrm>
          <a:prstGeom prst="rect">
            <a:avLst/>
          </a:prstGeom>
        </p:spPr>
      </p:pic>
    </p:spTree>
    <p:extLst>
      <p:ext uri="{BB962C8B-B14F-4D97-AF65-F5344CB8AC3E}">
        <p14:creationId xmlns:p14="http://schemas.microsoft.com/office/powerpoint/2010/main" val="19041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1" nodeType="click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4">
                                            <p:txEl>
                                              <p:pRg st="0" end="0"/>
                                            </p:txEl>
                                          </p:spTgt>
                                        </p:tgtEl>
                                        <p:attrNameLst>
                                          <p:attrName>r</p:attrName>
                                        </p:attrNameLst>
                                      </p:cBhvr>
                                    </p:animRot>
                                    <p:animRot by="-240000">
                                      <p:cBhvr>
                                        <p:cTn id="35" dur="200" fill="hold">
                                          <p:stCondLst>
                                            <p:cond delay="200"/>
                                          </p:stCondLst>
                                        </p:cTn>
                                        <p:tgtEl>
                                          <p:spTgt spid="4">
                                            <p:txEl>
                                              <p:pRg st="0" end="0"/>
                                            </p:txEl>
                                          </p:spTgt>
                                        </p:tgtEl>
                                        <p:attrNameLst>
                                          <p:attrName>r</p:attrName>
                                        </p:attrNameLst>
                                      </p:cBhvr>
                                    </p:animRot>
                                    <p:animRot by="240000">
                                      <p:cBhvr>
                                        <p:cTn id="36" dur="200" fill="hold">
                                          <p:stCondLst>
                                            <p:cond delay="400"/>
                                          </p:stCondLst>
                                        </p:cTn>
                                        <p:tgtEl>
                                          <p:spTgt spid="4">
                                            <p:txEl>
                                              <p:pRg st="0" end="0"/>
                                            </p:txEl>
                                          </p:spTgt>
                                        </p:tgtEl>
                                        <p:attrNameLst>
                                          <p:attrName>r</p:attrName>
                                        </p:attrNameLst>
                                      </p:cBhvr>
                                    </p:animRot>
                                    <p:animRot by="-240000">
                                      <p:cBhvr>
                                        <p:cTn id="37" dur="200" fill="hold">
                                          <p:stCondLst>
                                            <p:cond delay="600"/>
                                          </p:stCondLst>
                                        </p:cTn>
                                        <p:tgtEl>
                                          <p:spTgt spid="4">
                                            <p:txEl>
                                              <p:pRg st="0" end="0"/>
                                            </p:txEl>
                                          </p:spTgt>
                                        </p:tgtEl>
                                        <p:attrNameLst>
                                          <p:attrName>r</p:attrName>
                                        </p:attrNameLst>
                                      </p:cBhvr>
                                    </p:animRot>
                                    <p:animRot by="120000">
                                      <p:cBhvr>
                                        <p:cTn id="38" dur="200" fill="hold">
                                          <p:stCondLst>
                                            <p:cond delay="800"/>
                                          </p:stCondLst>
                                        </p:cTn>
                                        <p:tgtEl>
                                          <p:spTgt spid="4">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5"/>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536575"/>
          </a:xfrm>
        </p:spPr>
        <p:txBody>
          <a:bodyPr>
            <a:normAutofit fontScale="90000"/>
          </a:bodyPr>
          <a:lstStyle/>
          <a:p>
            <a:pPr algn="ctr"/>
            <a:r>
              <a:rPr lang="it-IT" dirty="0" smtClean="0">
                <a:solidFill>
                  <a:srgbClr val="FF0000"/>
                </a:solidFill>
                <a:latin typeface="Algerian" panose="04020705040A02060702" pitchFamily="82" charset="0"/>
              </a:rPr>
              <a:t>MEMORIAL PLAZA</a:t>
            </a:r>
            <a:endParaRPr lang="it-IT" dirty="0">
              <a:solidFill>
                <a:srgbClr val="FF0000"/>
              </a:solidFill>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70" y="536575"/>
            <a:ext cx="5516616" cy="3690315"/>
          </a:xfrm>
        </p:spPr>
      </p:pic>
      <p:sp>
        <p:nvSpPr>
          <p:cNvPr id="8" name="CasellaDiTesto 7"/>
          <p:cNvSpPr txBox="1"/>
          <p:nvPr/>
        </p:nvSpPr>
        <p:spPr>
          <a:xfrm>
            <a:off x="5753100" y="705356"/>
            <a:ext cx="5855886" cy="3046988"/>
          </a:xfrm>
          <a:prstGeom prst="rect">
            <a:avLst/>
          </a:prstGeom>
          <a:noFill/>
        </p:spPr>
        <p:txBody>
          <a:bodyPr wrap="square" rtlCol="0">
            <a:spAutoFit/>
          </a:bodyPr>
          <a:lstStyle/>
          <a:p>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Plaza</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is</a:t>
            </a:r>
            <a:r>
              <a:rPr lang="it-IT" sz="2400" dirty="0" smtClean="0">
                <a:solidFill>
                  <a:schemeClr val="bg1">
                    <a:lumMod val="95000"/>
                    <a:lumOff val="5000"/>
                  </a:schemeClr>
                </a:solidFill>
              </a:rPr>
              <a:t> a park </a:t>
            </a:r>
            <a:r>
              <a:rPr lang="it-IT" sz="2400" dirty="0" err="1" smtClean="0">
                <a:solidFill>
                  <a:schemeClr val="bg1">
                    <a:lumMod val="95000"/>
                    <a:lumOff val="5000"/>
                  </a:schemeClr>
                </a:solidFill>
              </a:rPr>
              <a:t>where</a:t>
            </a:r>
            <a:r>
              <a:rPr lang="it-IT" sz="2400" dirty="0" smtClean="0">
                <a:solidFill>
                  <a:schemeClr val="bg1">
                    <a:lumMod val="95000"/>
                    <a:lumOff val="5000"/>
                  </a:schemeClr>
                </a:solidFill>
              </a:rPr>
              <a:t> people can remember the victims of 11 September.In the park there are two square </a:t>
            </a:r>
            <a:r>
              <a:rPr lang="it-IT" sz="2400" dirty="0" err="1" smtClean="0">
                <a:solidFill>
                  <a:schemeClr val="bg1">
                    <a:lumMod val="95000"/>
                    <a:lumOff val="5000"/>
                  </a:schemeClr>
                </a:solidFill>
              </a:rPr>
              <a:t>pools</a:t>
            </a:r>
            <a:r>
              <a:rPr lang="it-IT" sz="2400" dirty="0" smtClean="0">
                <a:solidFill>
                  <a:schemeClr val="bg1">
                    <a:lumMod val="95000"/>
                    <a:lumOff val="5000"/>
                  </a:schemeClr>
                </a:solidFill>
              </a:rPr>
              <a:t>,</a:t>
            </a:r>
            <a:r>
              <a:rPr lang="it-IT" sz="2400" dirty="0" err="1" smtClean="0">
                <a:solidFill>
                  <a:schemeClr val="bg1">
                    <a:lumMod val="95000"/>
                    <a:lumOff val="5000"/>
                  </a:schemeClr>
                </a:solidFill>
              </a:rPr>
              <a:t>araund</a:t>
            </a:r>
            <a:r>
              <a:rPr lang="it-IT" sz="2400" dirty="0" smtClean="0">
                <a:solidFill>
                  <a:schemeClr val="bg1">
                    <a:lumMod val="95000"/>
                    <a:lumOff val="5000"/>
                  </a:schemeClr>
                </a:solidFill>
              </a:rPr>
              <a:t> the pools there are the name of the victims.In </a:t>
            </a:r>
            <a:r>
              <a:rPr lang="it-IT" sz="2400" dirty="0" err="1" smtClean="0">
                <a:solidFill>
                  <a:schemeClr val="bg1">
                    <a:lumMod val="95000"/>
                    <a:lumOff val="5000"/>
                  </a:schemeClr>
                </a:solidFill>
              </a:rPr>
              <a:t>this</a:t>
            </a:r>
            <a:r>
              <a:rPr lang="it-IT" sz="2400" dirty="0" smtClean="0">
                <a:solidFill>
                  <a:schemeClr val="bg1">
                    <a:lumMod val="95000"/>
                    <a:lumOff val="5000"/>
                  </a:schemeClr>
                </a:solidFill>
              </a:rPr>
              <a:t> park there </a:t>
            </a:r>
            <a:r>
              <a:rPr lang="it-IT" sz="2400" dirty="0" err="1" smtClean="0">
                <a:solidFill>
                  <a:schemeClr val="bg1">
                    <a:lumMod val="95000"/>
                    <a:lumOff val="5000"/>
                  </a:schemeClr>
                </a:solidFill>
              </a:rPr>
              <a:t>is</a:t>
            </a:r>
            <a:r>
              <a:rPr lang="it-IT" sz="2400" dirty="0" smtClean="0">
                <a:solidFill>
                  <a:schemeClr val="bg1">
                    <a:lumMod val="95000"/>
                    <a:lumOff val="5000"/>
                  </a:schemeClr>
                </a:solidFill>
              </a:rPr>
              <a:t> a </a:t>
            </a:r>
            <a:r>
              <a:rPr lang="it-IT" sz="2400" dirty="0">
                <a:solidFill>
                  <a:schemeClr val="bg1">
                    <a:lumMod val="95000"/>
                    <a:lumOff val="5000"/>
                  </a:schemeClr>
                </a:solidFill>
              </a:rPr>
              <a:t>N</a:t>
            </a:r>
            <a:r>
              <a:rPr lang="it-IT" sz="2400" dirty="0" smtClean="0">
                <a:solidFill>
                  <a:schemeClr val="bg1">
                    <a:lumMod val="95000"/>
                    <a:lumOff val="5000"/>
                  </a:schemeClr>
                </a:solidFill>
              </a:rPr>
              <a:t>ational </a:t>
            </a:r>
            <a:r>
              <a:rPr lang="it-IT" sz="2400" dirty="0">
                <a:solidFill>
                  <a:schemeClr val="bg1">
                    <a:lumMod val="95000"/>
                    <a:lumOff val="5000"/>
                  </a:schemeClr>
                </a:solidFill>
              </a:rPr>
              <a:t>M</a:t>
            </a:r>
            <a:r>
              <a:rPr lang="it-IT" sz="2400" dirty="0" smtClean="0">
                <a:solidFill>
                  <a:schemeClr val="bg1">
                    <a:lumMod val="95000"/>
                    <a:lumOff val="5000"/>
                  </a:schemeClr>
                </a:solidFill>
              </a:rPr>
              <a:t>useum.The museum contains objects and pictures,</a:t>
            </a:r>
            <a:r>
              <a:rPr lang="it-IT" sz="2400" dirty="0" err="1" smtClean="0">
                <a:solidFill>
                  <a:schemeClr val="bg1">
                    <a:lumMod val="95000"/>
                    <a:lumOff val="5000"/>
                  </a:schemeClr>
                </a:solidFill>
              </a:rPr>
              <a:t>it</a:t>
            </a:r>
            <a:r>
              <a:rPr lang="it-IT" sz="2400" dirty="0" smtClean="0">
                <a:solidFill>
                  <a:schemeClr val="bg1">
                    <a:lumMod val="95000"/>
                    <a:lumOff val="5000"/>
                  </a:schemeClr>
                </a:solidFill>
              </a:rPr>
              <a:t> olso includes</a:t>
            </a:r>
            <a:r>
              <a:rPr lang="it-IT" sz="2400" dirty="0">
                <a:solidFill>
                  <a:schemeClr val="bg1">
                    <a:lumMod val="95000"/>
                    <a:lumOff val="5000"/>
                  </a:schemeClr>
                </a:solidFill>
              </a:rPr>
              <a:t> </a:t>
            </a:r>
            <a:r>
              <a:rPr lang="it-IT" sz="2400" dirty="0" smtClean="0">
                <a:solidFill>
                  <a:schemeClr val="bg1">
                    <a:lumMod val="95000"/>
                    <a:lumOff val="5000"/>
                  </a:schemeClr>
                </a:solidFill>
              </a:rPr>
              <a:t>‘THE SURVIVORS STAIRWAY’.</a:t>
            </a:r>
            <a:r>
              <a:rPr lang="it-IT" sz="2400" dirty="0">
                <a:solidFill>
                  <a:schemeClr val="bg1">
                    <a:lumMod val="95000"/>
                    <a:lumOff val="5000"/>
                  </a:schemeClr>
                </a:solidFill>
              </a:rPr>
              <a:t>T</a:t>
            </a:r>
            <a:r>
              <a:rPr lang="it-IT" sz="2400" dirty="0" smtClean="0">
                <a:solidFill>
                  <a:schemeClr val="bg1">
                    <a:lumMod val="95000"/>
                    <a:lumOff val="5000"/>
                  </a:schemeClr>
                </a:solidFill>
              </a:rPr>
              <a:t>his </a:t>
            </a:r>
            <a:r>
              <a:rPr lang="it-IT" sz="2400" dirty="0" err="1" smtClean="0">
                <a:solidFill>
                  <a:schemeClr val="bg1">
                    <a:lumMod val="95000"/>
                    <a:lumOff val="5000"/>
                  </a:schemeClr>
                </a:solidFill>
              </a:rPr>
              <a:t>is</a:t>
            </a:r>
            <a:r>
              <a:rPr lang="it-IT" sz="2400" dirty="0" smtClean="0">
                <a:solidFill>
                  <a:schemeClr val="bg1">
                    <a:lumMod val="95000"/>
                    <a:lumOff val="5000"/>
                  </a:schemeClr>
                </a:solidFill>
              </a:rPr>
              <a:t> an originl stairway from twin towers</a:t>
            </a:r>
            <a:r>
              <a:rPr lang="it-IT" dirty="0" smtClean="0">
                <a:solidFill>
                  <a:schemeClr val="bg1">
                    <a:lumMod val="95000"/>
                    <a:lumOff val="5000"/>
                  </a:schemeClr>
                </a:solidFill>
              </a:rPr>
              <a:t>.  </a:t>
            </a:r>
            <a:endParaRPr lang="it-IT" dirty="0">
              <a:solidFill>
                <a:schemeClr val="bg1">
                  <a:lumMod val="95000"/>
                  <a:lumOff val="5000"/>
                </a:schemeClr>
              </a:solidFill>
            </a:endParaRPr>
          </a:p>
        </p:txBody>
      </p:sp>
      <p:pic>
        <p:nvPicPr>
          <p:cNvPr id="3" name="Immagine 2"/>
          <p:cNvPicPr>
            <a:picLocks noChangeAspect="1"/>
          </p:cNvPicPr>
          <p:nvPr/>
        </p:nvPicPr>
        <p:blipFill>
          <a:blip r:embed="rId3"/>
          <a:stretch>
            <a:fillRect/>
          </a:stretch>
        </p:blipFill>
        <p:spPr>
          <a:xfrm>
            <a:off x="4292407" y="5479643"/>
            <a:ext cx="1402202" cy="1188823"/>
          </a:xfrm>
          <a:prstGeom prst="rect">
            <a:avLst/>
          </a:prstGeom>
        </p:spPr>
      </p:pic>
      <p:pic>
        <p:nvPicPr>
          <p:cNvPr id="5" name="Immagine 4"/>
          <p:cNvPicPr>
            <a:picLocks noChangeAspect="1"/>
          </p:cNvPicPr>
          <p:nvPr/>
        </p:nvPicPr>
        <p:blipFill>
          <a:blip r:embed="rId4"/>
          <a:stretch>
            <a:fillRect/>
          </a:stretch>
        </p:blipFill>
        <p:spPr>
          <a:xfrm rot="950454">
            <a:off x="10680745" y="2976958"/>
            <a:ext cx="1371719" cy="1213209"/>
          </a:xfrm>
          <a:prstGeom prst="rect">
            <a:avLst/>
          </a:prstGeom>
        </p:spPr>
      </p:pic>
      <p:sp>
        <p:nvSpPr>
          <p:cNvPr id="6" name="CasellaDiTesto 5"/>
          <p:cNvSpPr txBox="1"/>
          <p:nvPr/>
        </p:nvSpPr>
        <p:spPr>
          <a:xfrm>
            <a:off x="5652686" y="3863975"/>
            <a:ext cx="6438900" cy="3046988"/>
          </a:xfrm>
          <a:prstGeom prst="rect">
            <a:avLst/>
          </a:prstGeom>
          <a:noFill/>
        </p:spPr>
        <p:txBody>
          <a:bodyPr wrap="square" rtlCol="0">
            <a:spAutoFit/>
          </a:bodyPr>
          <a:lstStyle/>
          <a:p>
            <a:r>
              <a:rPr lang="it-IT" sz="2400" dirty="0" err="1" smtClean="0">
                <a:solidFill>
                  <a:schemeClr val="bg1">
                    <a:lumMod val="95000"/>
                    <a:lumOff val="5000"/>
                  </a:schemeClr>
                </a:solidFill>
              </a:rPr>
              <a:t>Memorial</a:t>
            </a:r>
            <a:r>
              <a:rPr lang="it-IT" sz="2400" dirty="0" smtClean="0">
                <a:solidFill>
                  <a:schemeClr val="bg1">
                    <a:lumMod val="95000"/>
                    <a:lumOff val="5000"/>
                  </a:schemeClr>
                </a:solidFill>
              </a:rPr>
              <a:t> </a:t>
            </a:r>
            <a:r>
              <a:rPr lang="it-IT" sz="2400" dirty="0" err="1" smtClean="0">
                <a:solidFill>
                  <a:schemeClr val="bg1">
                    <a:lumMod val="95000"/>
                    <a:lumOff val="5000"/>
                  </a:schemeClr>
                </a:solidFill>
              </a:rPr>
              <a:t>Plaza</a:t>
            </a:r>
            <a:r>
              <a:rPr lang="it-IT" sz="2400" dirty="0" smtClean="0">
                <a:solidFill>
                  <a:schemeClr val="bg1">
                    <a:lumMod val="95000"/>
                    <a:lumOff val="5000"/>
                  </a:schemeClr>
                </a:solidFill>
              </a:rPr>
              <a:t> è un parco dove le persone possono ricordare le vittime dell’11 </a:t>
            </a:r>
            <a:r>
              <a:rPr lang="it-IT" sz="2400" dirty="0" err="1" smtClean="0">
                <a:solidFill>
                  <a:schemeClr val="bg1">
                    <a:lumMod val="95000"/>
                    <a:lumOff val="5000"/>
                  </a:schemeClr>
                </a:solidFill>
              </a:rPr>
              <a:t>Settembre.Nel</a:t>
            </a:r>
            <a:r>
              <a:rPr lang="it-IT" sz="2400" dirty="0" smtClean="0">
                <a:solidFill>
                  <a:schemeClr val="bg1">
                    <a:lumMod val="95000"/>
                    <a:lumOff val="5000"/>
                  </a:schemeClr>
                </a:solidFill>
              </a:rPr>
              <a:t> parco ci sono due piscine </a:t>
            </a:r>
            <a:r>
              <a:rPr lang="it-IT" sz="2400" dirty="0" err="1" smtClean="0">
                <a:solidFill>
                  <a:schemeClr val="bg1">
                    <a:lumMod val="95000"/>
                    <a:lumOff val="5000"/>
                  </a:schemeClr>
                </a:solidFill>
              </a:rPr>
              <a:t>quadrate,attorno</a:t>
            </a:r>
            <a:r>
              <a:rPr lang="it-IT" sz="2400" dirty="0" smtClean="0">
                <a:solidFill>
                  <a:schemeClr val="bg1">
                    <a:lumMod val="95000"/>
                    <a:lumOff val="5000"/>
                  </a:schemeClr>
                </a:solidFill>
              </a:rPr>
              <a:t> ad esse ci sono i nomi delle </a:t>
            </a:r>
            <a:r>
              <a:rPr lang="it-IT" sz="2400" dirty="0" err="1" smtClean="0">
                <a:solidFill>
                  <a:schemeClr val="bg1">
                    <a:lumMod val="95000"/>
                    <a:lumOff val="5000"/>
                  </a:schemeClr>
                </a:solidFill>
              </a:rPr>
              <a:t>vittime.In</a:t>
            </a:r>
            <a:r>
              <a:rPr lang="it-IT" sz="2400" dirty="0" smtClean="0">
                <a:solidFill>
                  <a:schemeClr val="bg1">
                    <a:lumMod val="95000"/>
                    <a:lumOff val="5000"/>
                  </a:schemeClr>
                </a:solidFill>
              </a:rPr>
              <a:t> questo parco c’è anche un Museo </a:t>
            </a:r>
            <a:r>
              <a:rPr lang="it-IT" sz="2400" dirty="0" err="1" smtClean="0">
                <a:solidFill>
                  <a:schemeClr val="bg1">
                    <a:lumMod val="95000"/>
                    <a:lumOff val="5000"/>
                  </a:schemeClr>
                </a:solidFill>
              </a:rPr>
              <a:t>Nazionale.Il</a:t>
            </a:r>
            <a:r>
              <a:rPr lang="it-IT" sz="2400" dirty="0" smtClean="0">
                <a:solidFill>
                  <a:schemeClr val="bg1">
                    <a:lumMod val="95000"/>
                    <a:lumOff val="5000"/>
                  </a:schemeClr>
                </a:solidFill>
              </a:rPr>
              <a:t> museo contiene oggetti e </a:t>
            </a:r>
            <a:r>
              <a:rPr lang="it-IT" sz="2400" dirty="0" err="1" smtClean="0">
                <a:solidFill>
                  <a:schemeClr val="bg1">
                    <a:lumMod val="95000"/>
                    <a:lumOff val="5000"/>
                  </a:schemeClr>
                </a:solidFill>
              </a:rPr>
              <a:t>quadri,ma</a:t>
            </a:r>
            <a:r>
              <a:rPr lang="it-IT" sz="2400" dirty="0" smtClean="0">
                <a:solidFill>
                  <a:schemeClr val="bg1">
                    <a:lumMod val="95000"/>
                    <a:lumOff val="5000"/>
                  </a:schemeClr>
                </a:solidFill>
              </a:rPr>
              <a:t> include anche ‘LA SCALA DEI </a:t>
            </a:r>
            <a:r>
              <a:rPr lang="it-IT" sz="2400" dirty="0" err="1" smtClean="0">
                <a:solidFill>
                  <a:schemeClr val="bg1">
                    <a:lumMod val="95000"/>
                    <a:lumOff val="5000"/>
                  </a:schemeClr>
                </a:solidFill>
              </a:rPr>
              <a:t>SOPRAVVISSUTI’.Questa</a:t>
            </a:r>
            <a:r>
              <a:rPr lang="it-IT" sz="2400" dirty="0" smtClean="0">
                <a:solidFill>
                  <a:schemeClr val="bg1">
                    <a:lumMod val="95000"/>
                    <a:lumOff val="5000"/>
                  </a:schemeClr>
                </a:solidFill>
              </a:rPr>
              <a:t> è la scala originale delle </a:t>
            </a:r>
            <a:r>
              <a:rPr lang="it-IT" sz="2400" dirty="0">
                <a:solidFill>
                  <a:schemeClr val="bg1">
                    <a:lumMod val="95000"/>
                    <a:lumOff val="5000"/>
                  </a:schemeClr>
                </a:solidFill>
              </a:rPr>
              <a:t>T</a:t>
            </a:r>
            <a:r>
              <a:rPr lang="it-IT" sz="2400" dirty="0" smtClean="0">
                <a:solidFill>
                  <a:schemeClr val="bg1">
                    <a:lumMod val="95000"/>
                    <a:lumOff val="5000"/>
                  </a:schemeClr>
                </a:solidFill>
              </a:rPr>
              <a:t>orri Gemelle.</a:t>
            </a:r>
            <a:endParaRPr lang="it-IT" sz="2400" dirty="0">
              <a:solidFill>
                <a:schemeClr val="bg1">
                  <a:lumMod val="95000"/>
                  <a:lumOff val="5000"/>
                </a:schemeClr>
              </a:solidFill>
            </a:endParaRPr>
          </a:p>
        </p:txBody>
      </p:sp>
    </p:spTree>
    <p:extLst>
      <p:ext uri="{BB962C8B-B14F-4D97-AF65-F5344CB8AC3E}">
        <p14:creationId xmlns:p14="http://schemas.microsoft.com/office/powerpoint/2010/main" val="148656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80">
                                          <p:stCondLst>
                                            <p:cond delay="0"/>
                                          </p:stCondLst>
                                        </p:cTn>
                                        <p:tgtEl>
                                          <p:spTgt spid="3"/>
                                        </p:tgtEl>
                                      </p:cBhvr>
                                    </p:animEffect>
                                    <p:anim calcmode="lin" valueType="num">
                                      <p:cBhvr>
                                        <p:cTn id="4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gtEl>
                                      </p:cBhvr>
                                      <p:to x="100000" y="60000"/>
                                    </p:animScale>
                                    <p:animScale>
                                      <p:cBhvr>
                                        <p:cTn id="52" dur="166" decel="50000">
                                          <p:stCondLst>
                                            <p:cond delay="676"/>
                                          </p:stCondLst>
                                        </p:cTn>
                                        <p:tgtEl>
                                          <p:spTgt spid="3"/>
                                        </p:tgtEl>
                                      </p:cBhvr>
                                      <p:to x="100000" y="100000"/>
                                    </p:animScale>
                                    <p:animScale>
                                      <p:cBhvr>
                                        <p:cTn id="53" dur="26">
                                          <p:stCondLst>
                                            <p:cond delay="1312"/>
                                          </p:stCondLst>
                                        </p:cTn>
                                        <p:tgtEl>
                                          <p:spTgt spid="3"/>
                                        </p:tgtEl>
                                      </p:cBhvr>
                                      <p:to x="100000" y="80000"/>
                                    </p:animScale>
                                    <p:animScale>
                                      <p:cBhvr>
                                        <p:cTn id="54" dur="166" decel="50000">
                                          <p:stCondLst>
                                            <p:cond delay="1338"/>
                                          </p:stCondLst>
                                        </p:cTn>
                                        <p:tgtEl>
                                          <p:spTgt spid="3"/>
                                        </p:tgtEl>
                                      </p:cBhvr>
                                      <p:to x="100000" y="100000"/>
                                    </p:animScale>
                                    <p:animScale>
                                      <p:cBhvr>
                                        <p:cTn id="55" dur="26">
                                          <p:stCondLst>
                                            <p:cond delay="1642"/>
                                          </p:stCondLst>
                                        </p:cTn>
                                        <p:tgtEl>
                                          <p:spTgt spid="3"/>
                                        </p:tgtEl>
                                      </p:cBhvr>
                                      <p:to x="100000" y="90000"/>
                                    </p:animScale>
                                    <p:animScale>
                                      <p:cBhvr>
                                        <p:cTn id="56" dur="166" decel="50000">
                                          <p:stCondLst>
                                            <p:cond delay="1668"/>
                                          </p:stCondLst>
                                        </p:cTn>
                                        <p:tgtEl>
                                          <p:spTgt spid="3"/>
                                        </p:tgtEl>
                                      </p:cBhvr>
                                      <p:to x="100000" y="100000"/>
                                    </p:animScale>
                                    <p:animScale>
                                      <p:cBhvr>
                                        <p:cTn id="57" dur="26">
                                          <p:stCondLst>
                                            <p:cond delay="1808"/>
                                          </p:stCondLst>
                                        </p:cTn>
                                        <p:tgtEl>
                                          <p:spTgt spid="3"/>
                                        </p:tgtEl>
                                      </p:cBhvr>
                                      <p:to x="100000" y="95000"/>
                                    </p:animScale>
                                    <p:animScale>
                                      <p:cBhvr>
                                        <p:cTn id="5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74631" y="-86189"/>
            <a:ext cx="10017369" cy="1147152"/>
          </a:xfrm>
        </p:spPr>
        <p:txBody>
          <a:bodyPr/>
          <a:lstStyle/>
          <a:p>
            <a:r>
              <a:rPr lang="it-IT" dirty="0" smtClean="0">
                <a:solidFill>
                  <a:srgbClr val="FF0000"/>
                </a:solidFill>
                <a:latin typeface="Algerian" pitchFamily="82" charset="0"/>
              </a:rPr>
              <a:t>Martin Luther King</a:t>
            </a:r>
            <a:endParaRPr lang="it-IT" dirty="0">
              <a:solidFill>
                <a:srgbClr val="FF0000"/>
              </a:solidFill>
              <a:latin typeface="Algerian" pitchFamily="82" charset="0"/>
            </a:endParaRPr>
          </a:p>
        </p:txBody>
      </p:sp>
      <p:sp>
        <p:nvSpPr>
          <p:cNvPr id="3" name="Segnaposto contenuto 2"/>
          <p:cNvSpPr>
            <a:spLocks noGrp="1"/>
          </p:cNvSpPr>
          <p:nvPr>
            <p:ph idx="1"/>
          </p:nvPr>
        </p:nvSpPr>
        <p:spPr>
          <a:xfrm>
            <a:off x="6400799" y="1172308"/>
            <a:ext cx="5603631" cy="3974123"/>
          </a:xfrm>
        </p:spPr>
        <p:txBody>
          <a:bodyPr/>
          <a:lstStyle/>
          <a:p>
            <a:pPr>
              <a:buNone/>
            </a:pPr>
            <a:r>
              <a:rPr lang="it-IT" dirty="0" smtClean="0">
                <a:solidFill>
                  <a:schemeClr val="bg1"/>
                </a:solidFill>
              </a:rPr>
              <a:t>Martin Luther King was born on 15 january, 1929 in the state of Georgia. He grew up in Atlanta and studied theology at the University of Boston. In December 1955, he was a leader of the famous bus protest , king was leader of the non-violent civil rights movement he receved the Nobel Peace.4 April he was assassinated in Tennessee.</a:t>
            </a:r>
            <a:endParaRPr lang="it-IT" dirty="0"/>
          </a:p>
        </p:txBody>
      </p:sp>
      <p:sp>
        <p:nvSpPr>
          <p:cNvPr id="4" name="CasellaDiTesto 3"/>
          <p:cNvSpPr txBox="1"/>
          <p:nvPr/>
        </p:nvSpPr>
        <p:spPr>
          <a:xfrm>
            <a:off x="-49116" y="3159369"/>
            <a:ext cx="5650523" cy="3416320"/>
          </a:xfrm>
          <a:prstGeom prst="rect">
            <a:avLst/>
          </a:prstGeom>
          <a:noFill/>
        </p:spPr>
        <p:txBody>
          <a:bodyPr wrap="square" rtlCol="0">
            <a:spAutoFit/>
          </a:bodyPr>
          <a:lstStyle/>
          <a:p>
            <a:r>
              <a:rPr lang="it-IT" sz="2400" dirty="0" smtClean="0">
                <a:solidFill>
                  <a:schemeClr val="bg1"/>
                </a:solidFill>
              </a:rPr>
              <a:t>Martin Luther  King è nato il 15 gennaio, 1929 nello stato della Georgia. Lui studiò in Atlanta presso la scuola di teologia al Università di Boston. Nel  Dicembre 1955 divenne il leader di una famosa protesta del Bus, king divenne anche il leader della non-violenza  civile per questo ricevette un premio nobel della pace. Il 4 Aprile fu assassinato in Tennessee.</a:t>
            </a:r>
            <a:endParaRPr lang="it-IT" sz="2400" dirty="0">
              <a:solidFill>
                <a:schemeClr val="bg1"/>
              </a:solidFill>
            </a:endParaRPr>
          </a:p>
        </p:txBody>
      </p:sp>
      <p:pic>
        <p:nvPicPr>
          <p:cNvPr id="1026" name="Picture 2" descr="Risultati immagini per martin luther king">
            <a:hlinkClick r:id="rId2"/>
          </p:cNvPr>
          <p:cNvPicPr>
            <a:picLocks noChangeAspect="1" noChangeArrowheads="1"/>
          </p:cNvPicPr>
          <p:nvPr/>
        </p:nvPicPr>
        <p:blipFill>
          <a:blip r:embed="rId3"/>
          <a:srcRect/>
          <a:stretch>
            <a:fillRect/>
          </a:stretch>
        </p:blipFill>
        <p:spPr bwMode="auto">
          <a:xfrm>
            <a:off x="308974" y="930032"/>
            <a:ext cx="4151103" cy="2086707"/>
          </a:xfrm>
          <a:prstGeom prst="rect">
            <a:avLst/>
          </a:prstGeom>
          <a:noFill/>
        </p:spPr>
      </p:pic>
      <p:pic>
        <p:nvPicPr>
          <p:cNvPr id="5" name="Immagine 4"/>
          <p:cNvPicPr>
            <a:picLocks noChangeAspect="1"/>
          </p:cNvPicPr>
          <p:nvPr/>
        </p:nvPicPr>
        <p:blipFill>
          <a:blip r:embed="rId4"/>
          <a:stretch>
            <a:fillRect/>
          </a:stretch>
        </p:blipFill>
        <p:spPr>
          <a:xfrm>
            <a:off x="4772599" y="5687718"/>
            <a:ext cx="1402202" cy="1188823"/>
          </a:xfrm>
          <a:prstGeom prst="rect">
            <a:avLst/>
          </a:prstGeom>
        </p:spPr>
      </p:pic>
      <p:pic>
        <p:nvPicPr>
          <p:cNvPr id="6" name="Immagine 5"/>
          <p:cNvPicPr>
            <a:picLocks noChangeAspect="1"/>
          </p:cNvPicPr>
          <p:nvPr/>
        </p:nvPicPr>
        <p:blipFill>
          <a:blip r:embed="rId5"/>
          <a:stretch>
            <a:fillRect/>
          </a:stretch>
        </p:blipFill>
        <p:spPr>
          <a:xfrm>
            <a:off x="10820281" y="4814847"/>
            <a:ext cx="1371719" cy="1213209"/>
          </a:xfrm>
          <a:prstGeom prst="rect">
            <a:avLst/>
          </a:prstGeom>
        </p:spPr>
      </p:pic>
    </p:spTree>
    <p:extLst>
      <p:ext uri="{BB962C8B-B14F-4D97-AF65-F5344CB8AC3E}">
        <p14:creationId xmlns:p14="http://schemas.microsoft.com/office/powerpoint/2010/main" val="387268274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627" y="44450"/>
            <a:ext cx="2986373" cy="3292475"/>
          </a:xfrm>
          <a:prstGeom prst="rect">
            <a:avLst/>
          </a:prstGeom>
        </p:spPr>
      </p:pic>
      <p:sp>
        <p:nvSpPr>
          <p:cNvPr id="5" name="Segnaposto contenuto 4"/>
          <p:cNvSpPr>
            <a:spLocks noGrp="1"/>
          </p:cNvSpPr>
          <p:nvPr>
            <p:ph idx="1"/>
          </p:nvPr>
        </p:nvSpPr>
        <p:spPr>
          <a:xfrm>
            <a:off x="0" y="486172"/>
            <a:ext cx="9205627" cy="4351338"/>
          </a:xfrm>
        </p:spPr>
        <p:txBody>
          <a:bodyPr>
            <a:normAutofit/>
          </a:bodyPr>
          <a:lstStyle/>
          <a:p>
            <a:pPr marL="0" indent="0">
              <a:buNone/>
            </a:pPr>
            <a:r>
              <a:rPr lang="it-IT" sz="2400" dirty="0" smtClean="0">
                <a:solidFill>
                  <a:schemeClr val="bg1"/>
                </a:solidFill>
              </a:rPr>
              <a:t>Michael Jackson was born in Indiana on 29 August 1958.He was the eight of ten children.When he was only five years old,he joined four of his brother in a pop group called ‘the Jackson 5’.they became very successful.When he was 13,Michael started his solo carer.Ten years leater, he was the most popular singer in the world!In 1982,he made one of the most successful albums ever:’Triller’.It was number one for 37 weeks!In 2009,the world’s most famus singer annunced his return.He was going to do fifty concerts in London.His fans were very excided.Bat the concerts didn’t happend,because michael died suddenly of heart failure on 25 June 2009.</a:t>
            </a:r>
            <a:endParaRPr lang="it-IT" sz="2400" dirty="0">
              <a:solidFill>
                <a:schemeClr val="bg1"/>
              </a:solidFill>
            </a:endParaRPr>
          </a:p>
        </p:txBody>
      </p:sp>
      <p:sp>
        <p:nvSpPr>
          <p:cNvPr id="6" name="Titolo 5"/>
          <p:cNvSpPr>
            <a:spLocks noGrp="1"/>
          </p:cNvSpPr>
          <p:nvPr>
            <p:ph type="title"/>
          </p:nvPr>
        </p:nvSpPr>
        <p:spPr>
          <a:xfrm>
            <a:off x="2578100" y="0"/>
            <a:ext cx="10515600" cy="769144"/>
          </a:xfrm>
        </p:spPr>
        <p:txBody>
          <a:bodyPr/>
          <a:lstStyle/>
          <a:p>
            <a:r>
              <a:rPr lang="it-IT" dirty="0" smtClean="0">
                <a:solidFill>
                  <a:srgbClr val="FF0000"/>
                </a:solidFill>
                <a:latin typeface="Algerian" panose="04020705040A02060702" pitchFamily="82" charset="0"/>
              </a:rPr>
              <a:t>MICHAEL JACKSON</a:t>
            </a:r>
            <a:endParaRPr lang="it-IT" dirty="0">
              <a:solidFill>
                <a:srgbClr val="FF0000"/>
              </a:solidFill>
              <a:latin typeface="Algerian" panose="04020705040A02060702" pitchFamily="82" charset="0"/>
            </a:endParaRPr>
          </a:p>
        </p:txBody>
      </p:sp>
      <p:sp>
        <p:nvSpPr>
          <p:cNvPr id="3" name="CasellaDiTesto 2"/>
          <p:cNvSpPr txBox="1"/>
          <p:nvPr/>
        </p:nvSpPr>
        <p:spPr>
          <a:xfrm>
            <a:off x="508000" y="3984854"/>
            <a:ext cx="11150600" cy="2677656"/>
          </a:xfrm>
          <a:prstGeom prst="rect">
            <a:avLst/>
          </a:prstGeom>
          <a:noFill/>
        </p:spPr>
        <p:txBody>
          <a:bodyPr wrap="square" rtlCol="0">
            <a:spAutoFit/>
          </a:bodyPr>
          <a:lstStyle/>
          <a:p>
            <a:r>
              <a:rPr lang="it-IT" sz="2400" dirty="0" smtClean="0">
                <a:solidFill>
                  <a:schemeClr val="bg1"/>
                </a:solidFill>
              </a:rPr>
              <a:t>Michael Jackson è nato in India il 29 Agosto 1958.lui e 8 di 10 fratelli. Quando aveva 5 anni lui e il fratello entrarono in un gruppo pop ‘ THE JACKSON 5’ . Loro ebbero grande successo.qundo lui aveva 13 anni iniziò la sua carriera solista. Dieci anni dopo fu il cantante più popolato al mondo. Nel 1982 lui compose il primo album chiamato Triller . E il numero 1 per 37 settimane. Nel 2009 si annuncio il ritorno di un cantante famoso .lui inizio a fare molti concerti a Londra. Le fans erano molto eccitate .lui pero non lo riuscì a fare a causa della sua scomparsa avvenuta 25 giugno 2009 </a:t>
            </a:r>
            <a:endParaRPr lang="it-IT" sz="24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4410763" y="101152"/>
            <a:ext cx="3566888" cy="2790227"/>
          </a:xfrm>
          <a:prstGeom prst="rect">
            <a:avLst/>
          </a:prstGeom>
        </p:spPr>
      </p:pic>
      <p:sp>
        <p:nvSpPr>
          <p:cNvPr id="2" name="Titolo 1"/>
          <p:cNvSpPr>
            <a:spLocks noGrp="1"/>
          </p:cNvSpPr>
          <p:nvPr>
            <p:ph type="title"/>
          </p:nvPr>
        </p:nvSpPr>
        <p:spPr>
          <a:xfrm>
            <a:off x="1516789" y="307231"/>
            <a:ext cx="10515600" cy="1325563"/>
          </a:xfrm>
        </p:spPr>
        <p:txBody>
          <a:bodyPr/>
          <a:lstStyle/>
          <a:p>
            <a:endParaRPr lang="it-IT"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928" y="3788316"/>
            <a:ext cx="2421071" cy="2669230"/>
          </a:xfr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152" y="77107"/>
            <a:ext cx="2303748" cy="2790226"/>
          </a:xfrm>
          <a:prstGeom prst="rect">
            <a:avLst/>
          </a:prstGeom>
        </p:spPr>
      </p:pic>
      <p:pic>
        <p:nvPicPr>
          <p:cNvPr id="7" name="Immagine 6"/>
          <p:cNvPicPr>
            <a:picLocks noChangeAspect="1"/>
          </p:cNvPicPr>
          <p:nvPr/>
        </p:nvPicPr>
        <p:blipFill>
          <a:blip r:embed="rId5"/>
          <a:stretch>
            <a:fillRect/>
          </a:stretch>
        </p:blipFill>
        <p:spPr>
          <a:xfrm>
            <a:off x="456253" y="-71026"/>
            <a:ext cx="3465615" cy="2744767"/>
          </a:xfrm>
          <a:prstGeom prst="rect">
            <a:avLst/>
          </a:prstGeom>
        </p:spPr>
      </p:pic>
      <p:pic>
        <p:nvPicPr>
          <p:cNvPr id="8" name="Immagine 7"/>
          <p:cNvPicPr>
            <a:picLocks noChangeAspect="1"/>
          </p:cNvPicPr>
          <p:nvPr/>
        </p:nvPicPr>
        <p:blipFill>
          <a:blip r:embed="rId6"/>
          <a:stretch>
            <a:fillRect/>
          </a:stretch>
        </p:blipFill>
        <p:spPr>
          <a:xfrm>
            <a:off x="7769858" y="3788316"/>
            <a:ext cx="3755322" cy="2667132"/>
          </a:xfrm>
          <a:prstGeom prst="rect">
            <a:avLst/>
          </a:prstGeom>
        </p:spPr>
      </p:pic>
      <p:sp>
        <p:nvSpPr>
          <p:cNvPr id="10" name="CasellaDiTesto 9"/>
          <p:cNvSpPr txBox="1"/>
          <p:nvPr/>
        </p:nvSpPr>
        <p:spPr>
          <a:xfrm>
            <a:off x="945148" y="2891378"/>
            <a:ext cx="3465615" cy="461665"/>
          </a:xfrm>
          <a:prstGeom prst="rect">
            <a:avLst/>
          </a:prstGeom>
          <a:noFill/>
        </p:spPr>
        <p:txBody>
          <a:bodyPr wrap="square" rtlCol="0">
            <a:spAutoFit/>
          </a:bodyPr>
          <a:lstStyle/>
          <a:p>
            <a:r>
              <a:rPr lang="it-IT" sz="2400" dirty="0" smtClean="0">
                <a:solidFill>
                  <a:schemeClr val="bg1"/>
                </a:solidFill>
                <a:latin typeface="Algerian" panose="04020705040A02060702" pitchFamily="82" charset="0"/>
              </a:rPr>
              <a:t>GROUND ZERO</a:t>
            </a:r>
            <a:endParaRPr lang="it-IT" sz="2400" dirty="0">
              <a:solidFill>
                <a:schemeClr val="bg1"/>
              </a:solidFill>
              <a:latin typeface="Algerian" panose="04020705040A02060702" pitchFamily="82" charset="0"/>
            </a:endParaRPr>
          </a:p>
        </p:txBody>
      </p:sp>
      <p:sp>
        <p:nvSpPr>
          <p:cNvPr id="11" name="CasellaDiTesto 10"/>
          <p:cNvSpPr txBox="1"/>
          <p:nvPr/>
        </p:nvSpPr>
        <p:spPr>
          <a:xfrm>
            <a:off x="4899658" y="2867333"/>
            <a:ext cx="2870200" cy="461665"/>
          </a:xfrm>
          <a:prstGeom prst="rect">
            <a:avLst/>
          </a:prstGeom>
          <a:noFill/>
        </p:spPr>
        <p:txBody>
          <a:bodyPr wrap="square" rtlCol="0">
            <a:spAutoFit/>
          </a:bodyPr>
          <a:lstStyle/>
          <a:p>
            <a:r>
              <a:rPr lang="it-IT" sz="2400" dirty="0" smtClean="0">
                <a:solidFill>
                  <a:schemeClr val="bg1"/>
                </a:solidFill>
                <a:latin typeface="Algerian" panose="04020705040A02060702" pitchFamily="82" charset="0"/>
              </a:rPr>
              <a:t>BARACK OBAMA</a:t>
            </a:r>
            <a:endParaRPr lang="it-IT" sz="2400" dirty="0">
              <a:solidFill>
                <a:schemeClr val="bg1"/>
              </a:solidFill>
              <a:latin typeface="Algerian" panose="04020705040A02060702" pitchFamily="82" charset="0"/>
            </a:endParaRPr>
          </a:p>
        </p:txBody>
      </p:sp>
      <p:sp>
        <p:nvSpPr>
          <p:cNvPr id="12" name="CasellaDiTesto 11"/>
          <p:cNvSpPr txBox="1"/>
          <p:nvPr/>
        </p:nvSpPr>
        <p:spPr>
          <a:xfrm>
            <a:off x="9093201" y="2867333"/>
            <a:ext cx="2851370" cy="400110"/>
          </a:xfrm>
          <a:prstGeom prst="rect">
            <a:avLst/>
          </a:prstGeom>
          <a:noFill/>
        </p:spPr>
        <p:txBody>
          <a:bodyPr wrap="square" rtlCol="0">
            <a:spAutoFit/>
          </a:bodyPr>
          <a:lstStyle/>
          <a:p>
            <a:r>
              <a:rPr lang="it-IT" sz="2000" dirty="0" smtClean="0">
                <a:solidFill>
                  <a:schemeClr val="bg1"/>
                </a:solidFill>
                <a:latin typeface="Algerian" panose="04020705040A02060702" pitchFamily="82" charset="0"/>
              </a:rPr>
              <a:t>MARTIN LUTHER KING</a:t>
            </a:r>
            <a:endParaRPr lang="it-IT" sz="2000" dirty="0">
              <a:solidFill>
                <a:schemeClr val="bg1"/>
              </a:solidFill>
              <a:latin typeface="Algerian" panose="04020705040A02060702" pitchFamily="82" charset="0"/>
            </a:endParaRPr>
          </a:p>
        </p:txBody>
      </p:sp>
      <p:sp>
        <p:nvSpPr>
          <p:cNvPr id="13" name="CasellaDiTesto 12"/>
          <p:cNvSpPr txBox="1"/>
          <p:nvPr/>
        </p:nvSpPr>
        <p:spPr>
          <a:xfrm>
            <a:off x="456253" y="6455448"/>
            <a:ext cx="2337746" cy="400110"/>
          </a:xfrm>
          <a:prstGeom prst="rect">
            <a:avLst/>
          </a:prstGeom>
          <a:noFill/>
        </p:spPr>
        <p:txBody>
          <a:bodyPr wrap="square" rtlCol="0">
            <a:spAutoFit/>
          </a:bodyPr>
          <a:lstStyle/>
          <a:p>
            <a:r>
              <a:rPr lang="it-IT" sz="2000" dirty="0" smtClean="0">
                <a:solidFill>
                  <a:schemeClr val="bg1"/>
                </a:solidFill>
                <a:latin typeface="Algerian" panose="04020705040A02060702" pitchFamily="82" charset="0"/>
              </a:rPr>
              <a:t>MICAEL JACKSON</a:t>
            </a:r>
            <a:endParaRPr lang="it-IT" sz="2000" dirty="0">
              <a:solidFill>
                <a:schemeClr val="bg1"/>
              </a:solidFill>
              <a:latin typeface="Algerian" panose="04020705040A02060702" pitchFamily="82" charset="0"/>
            </a:endParaRPr>
          </a:p>
        </p:txBody>
      </p:sp>
      <p:sp>
        <p:nvSpPr>
          <p:cNvPr id="14" name="CasellaDiTesto 13"/>
          <p:cNvSpPr txBox="1"/>
          <p:nvPr/>
        </p:nvSpPr>
        <p:spPr>
          <a:xfrm>
            <a:off x="7977651" y="6486226"/>
            <a:ext cx="3850642" cy="461665"/>
          </a:xfrm>
          <a:prstGeom prst="rect">
            <a:avLst/>
          </a:prstGeom>
          <a:noFill/>
        </p:spPr>
        <p:txBody>
          <a:bodyPr wrap="square" rtlCol="0">
            <a:spAutoFit/>
          </a:bodyPr>
          <a:lstStyle/>
          <a:p>
            <a:r>
              <a:rPr lang="it-IT" sz="2400" dirty="0" smtClean="0">
                <a:solidFill>
                  <a:schemeClr val="bg1"/>
                </a:solidFill>
                <a:latin typeface="Algerian" panose="04020705040A02060702" pitchFamily="82" charset="0"/>
              </a:rPr>
              <a:t>TWIN TOWERS</a:t>
            </a:r>
            <a:endParaRPr lang="it-IT" sz="2400" dirty="0">
              <a:solidFill>
                <a:schemeClr val="bg1"/>
              </a:solidFill>
              <a:latin typeface="Algerian" panose="04020705040A02060702" pitchFamily="82" charset="0"/>
            </a:endParaRPr>
          </a:p>
        </p:txBody>
      </p:sp>
      <p:sp>
        <p:nvSpPr>
          <p:cNvPr id="15" name="CasellaDiTesto 14"/>
          <p:cNvSpPr txBox="1"/>
          <p:nvPr/>
        </p:nvSpPr>
        <p:spPr>
          <a:xfrm>
            <a:off x="2907322" y="5732585"/>
            <a:ext cx="4572000" cy="461665"/>
          </a:xfrm>
          <a:prstGeom prst="rect">
            <a:avLst/>
          </a:prstGeom>
          <a:noFill/>
        </p:spPr>
        <p:txBody>
          <a:bodyPr wrap="square" rtlCol="0">
            <a:spAutoFit/>
          </a:bodyPr>
          <a:lstStyle/>
          <a:p>
            <a:r>
              <a:rPr lang="it-IT" sz="2400" dirty="0" smtClean="0">
                <a:solidFill>
                  <a:schemeClr val="bg1"/>
                </a:solidFill>
              </a:rPr>
              <a:t> </a:t>
            </a:r>
            <a:endParaRPr lang="it-IT" sz="2400" dirty="0">
              <a:solidFill>
                <a:schemeClr val="bg1"/>
              </a:solidFill>
            </a:endParaRPr>
          </a:p>
        </p:txBody>
      </p:sp>
      <p:sp>
        <p:nvSpPr>
          <p:cNvPr id="16" name="Rettangolo 15"/>
          <p:cNvSpPr/>
          <p:nvPr/>
        </p:nvSpPr>
        <p:spPr>
          <a:xfrm>
            <a:off x="2274278" y="4290645"/>
            <a:ext cx="7291753" cy="1446550"/>
          </a:xfrm>
          <a:prstGeom prst="rect">
            <a:avLst/>
          </a:prstGeom>
          <a:noFill/>
        </p:spPr>
        <p:txBody>
          <a:bodyPr wrap="square" lIns="91440" tIns="45720" rIns="91440" bIns="45720">
            <a:spAutoFit/>
          </a:bodyPr>
          <a:lstStyle/>
          <a:p>
            <a:pPr algn="ctr"/>
            <a:r>
              <a:rPr lang="it-IT"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Realized</a:t>
            </a:r>
            <a:r>
              <a:rPr lang="it-IT"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by  </a:t>
            </a:r>
            <a:r>
              <a:rPr lang="it-IT"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Chiara Giovanna Giorgia</a:t>
            </a:r>
            <a:endParaRPr lang="it-IT"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6196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2905</TotalTime>
  <Words>1015</Words>
  <Application>Microsoft Office PowerPoint</Application>
  <PresentationFormat>Widescreen</PresentationFormat>
  <Paragraphs>30</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Algerian</vt:lpstr>
      <vt:lpstr>Arial</vt:lpstr>
      <vt:lpstr>Calibri</vt:lpstr>
      <vt:lpstr>Calibri Light</vt:lpstr>
      <vt:lpstr>Office Theme</vt:lpstr>
      <vt:lpstr>Presentazione standard di PowerPoint</vt:lpstr>
      <vt:lpstr>THE USA </vt:lpstr>
      <vt:lpstr>BARACK HUSSEIN OBAMA</vt:lpstr>
      <vt:lpstr>                     TWIN TOWERS</vt:lpstr>
      <vt:lpstr>GROUND  ZERO</vt:lpstr>
      <vt:lpstr>MEMORIAL PLAZA</vt:lpstr>
      <vt:lpstr>Martin Luther King</vt:lpstr>
      <vt:lpstr>MICHAEL JACKSON</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USA</dc:title>
  <dc:creator>Utente Windows</dc:creator>
  <cp:lastModifiedBy>Buonincontri</cp:lastModifiedBy>
  <cp:revision>59</cp:revision>
  <dcterms:created xsi:type="dcterms:W3CDTF">2017-04-21T17:58:52Z</dcterms:created>
  <dcterms:modified xsi:type="dcterms:W3CDTF">2017-08-01T09:37:20Z</dcterms:modified>
</cp:coreProperties>
</file>