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1" r:id="rId5"/>
    <p:sldId id="264" r:id="rId6"/>
    <p:sldId id="262" r:id="rId7"/>
    <p:sldId id="263"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7451F350-B080-48EC-9E9C-75BE7A286906}">
          <p14:sldIdLst>
            <p14:sldId id="257"/>
            <p14:sldId id="260"/>
            <p14:sldId id="259"/>
            <p14:sldId id="261"/>
            <p14:sldId id="264"/>
          </p14:sldIdLst>
        </p14:section>
        <p14:section name="Sezione senza titolo" id="{B7295680-4949-488A-8DDD-D154FC515E7D}">
          <p14:sldIdLst>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9" d="100"/>
          <a:sy n="79" d="100"/>
        </p:scale>
        <p:origin x="120" y="7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F769120-DFE2-4938-8B7D-55C3A43C2B33}" type="datetimeFigureOut">
              <a:rPr lang="it-IT" smtClean="0"/>
              <a:t>01/08/2017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744736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9120-DFE2-4938-8B7D-55C3A43C2B33}" type="datetimeFigureOut">
              <a:rPr lang="it-IT" smtClean="0"/>
              <a:t>01/08/2017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13605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9120-DFE2-4938-8B7D-55C3A43C2B33}" type="datetimeFigureOut">
              <a:rPr lang="it-IT" smtClean="0"/>
              <a:t>01/08/2017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837135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9120-DFE2-4938-8B7D-55C3A43C2B33}" type="datetimeFigureOut">
              <a:rPr lang="it-IT" smtClean="0"/>
              <a:t>01/08/2017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579495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F769120-DFE2-4938-8B7D-55C3A43C2B33}" type="datetimeFigureOut">
              <a:rPr lang="it-IT" smtClean="0"/>
              <a:t>01/08/2017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412110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F769120-DFE2-4938-8B7D-55C3A43C2B33}" type="datetimeFigureOut">
              <a:rPr lang="it-IT" smtClean="0"/>
              <a:t>01/08/2017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71979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F769120-DFE2-4938-8B7D-55C3A43C2B33}" type="datetimeFigureOut">
              <a:rPr lang="it-IT" smtClean="0"/>
              <a:t>01/08/2017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371474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F769120-DFE2-4938-8B7D-55C3A43C2B33}" type="datetimeFigureOut">
              <a:rPr lang="it-IT" smtClean="0"/>
              <a:t>01/08/2017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2309701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F769120-DFE2-4938-8B7D-55C3A43C2B33}" type="datetimeFigureOut">
              <a:rPr lang="it-IT" smtClean="0"/>
              <a:t>01/08/2017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69989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F769120-DFE2-4938-8B7D-55C3A43C2B33}" type="datetimeFigureOut">
              <a:rPr lang="it-IT" smtClean="0"/>
              <a:t>01/08/2017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1993343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F769120-DFE2-4938-8B7D-55C3A43C2B33}" type="datetimeFigureOut">
              <a:rPr lang="it-IT" smtClean="0"/>
              <a:t>01/08/2017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483BAEF-E494-4360-93D6-6AD60668987E}" type="slidenum">
              <a:rPr lang="it-IT" smtClean="0"/>
              <a:t>‹N›</a:t>
            </a:fld>
            <a:endParaRPr lang="it-IT"/>
          </a:p>
        </p:txBody>
      </p:sp>
    </p:spTree>
    <p:extLst>
      <p:ext uri="{BB962C8B-B14F-4D97-AF65-F5344CB8AC3E}">
        <p14:creationId xmlns:p14="http://schemas.microsoft.com/office/powerpoint/2010/main" val="415405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69120-DFE2-4938-8B7D-55C3A43C2B33}" type="datetimeFigureOut">
              <a:rPr lang="it-IT" smtClean="0"/>
              <a:t>01/08/2017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3BAEF-E494-4360-93D6-6AD60668987E}" type="slidenum">
              <a:rPr lang="it-IT" smtClean="0"/>
              <a:t>‹N›</a:t>
            </a:fld>
            <a:endParaRPr lang="it-IT"/>
          </a:p>
        </p:txBody>
      </p:sp>
    </p:spTree>
    <p:extLst>
      <p:ext uri="{BB962C8B-B14F-4D97-AF65-F5344CB8AC3E}">
        <p14:creationId xmlns:p14="http://schemas.microsoft.com/office/powerpoint/2010/main" val="2675638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98033" y="443754"/>
            <a:ext cx="4454673" cy="1129553"/>
          </a:xfrm>
          <a:noFill/>
          <a:effectLst>
            <a:outerShdw blurRad="50800" dist="50800" dir="5400000" algn="ctr" rotWithShape="0">
              <a:schemeClr val="bg1"/>
            </a:outerShdw>
          </a:effectLst>
        </p:spPr>
        <p:txBody>
          <a:bodyPr/>
          <a:lstStyle/>
          <a:p>
            <a:r>
              <a:rPr lang="it-IT" dirty="0" smtClean="0"/>
              <a:t>STATI UNITI D’AMERICA</a:t>
            </a:r>
            <a:endParaRPr lang="it-IT" dirty="0"/>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42647" y="443754"/>
            <a:ext cx="6952129" cy="5714999"/>
          </a:xfrm>
        </p:spPr>
      </p:pic>
      <p:sp>
        <p:nvSpPr>
          <p:cNvPr id="4" name="Segnaposto testo 3"/>
          <p:cNvSpPr>
            <a:spLocks noGrp="1"/>
          </p:cNvSpPr>
          <p:nvPr>
            <p:ph type="body" sz="half" idx="2"/>
          </p:nvPr>
        </p:nvSpPr>
        <p:spPr>
          <a:xfrm>
            <a:off x="537882" y="1573307"/>
            <a:ext cx="4504765" cy="5056093"/>
          </a:xfrm>
        </p:spPr>
        <p:txBody>
          <a:bodyPr>
            <a:normAutofit/>
          </a:bodyPr>
          <a:lstStyle/>
          <a:p>
            <a:r>
              <a:rPr lang="en-US" dirty="0" smtClean="0"/>
              <a:t>The </a:t>
            </a:r>
            <a:r>
              <a:rPr lang="en-US" b="1" dirty="0" smtClean="0"/>
              <a:t>United States of America</a:t>
            </a:r>
            <a:r>
              <a:rPr lang="en-US" dirty="0" smtClean="0"/>
              <a:t> (</a:t>
            </a:r>
            <a:r>
              <a:rPr lang="en-US" b="1" dirty="0" smtClean="0"/>
              <a:t>USA</a:t>
            </a:r>
            <a:r>
              <a:rPr lang="en-US" dirty="0" smtClean="0"/>
              <a:t>), commonly known as the </a:t>
            </a:r>
            <a:r>
              <a:rPr lang="en-US" b="1" dirty="0" smtClean="0"/>
              <a:t>United States</a:t>
            </a:r>
            <a:r>
              <a:rPr lang="en-US" dirty="0" smtClean="0"/>
              <a:t> (</a:t>
            </a:r>
            <a:r>
              <a:rPr lang="en-US" b="1" dirty="0" smtClean="0"/>
              <a:t>U.S.</a:t>
            </a:r>
            <a:r>
              <a:rPr lang="en-US" dirty="0" smtClean="0"/>
              <a:t>) or </a:t>
            </a:r>
            <a:r>
              <a:rPr lang="en-US" b="1" dirty="0" smtClean="0"/>
              <a:t>America</a:t>
            </a:r>
            <a:r>
              <a:rPr lang="en-US" dirty="0" smtClean="0"/>
              <a:t>, is a constitutional federal republic composed of 50 states, a federal district, five major self-governing territories, and various possessions. Forty-eight of the fifty states and the federal district are contiguous and located in North America between Canada an Mexico. </a:t>
            </a:r>
            <a:endParaRPr lang="en-US" dirty="0"/>
          </a:p>
          <a:p>
            <a:endParaRPr lang="en-US" dirty="0" smtClean="0"/>
          </a:p>
          <a:p>
            <a:r>
              <a:rPr lang="en-US" dirty="0" smtClean="0"/>
              <a:t>                 </a:t>
            </a:r>
            <a:r>
              <a:rPr lang="it-IT" dirty="0" smtClean="0"/>
              <a:t>Gli Stati Uniti d'America (USA), comunemente conosciuta come gli Stati Uniti (US) o in America, è una repubblica federale costituzionale composta da 50 stati, un distretto federale, cinque grandi territori autonomi, e vari possedimenti.  quarantotto dei cinquanta stati e il distretto federale sono contigui e si trova in Nord America tra il Canada e il Messico.</a:t>
            </a:r>
            <a:r>
              <a:rPr lang="en-US" dirty="0" smtClean="0"/>
              <a:t>                        </a:t>
            </a:r>
            <a:endParaRPr lang="it-IT" dirty="0"/>
          </a:p>
        </p:txBody>
      </p:sp>
    </p:spTree>
    <p:extLst>
      <p:ext uri="{BB962C8B-B14F-4D97-AF65-F5344CB8AC3E}">
        <p14:creationId xmlns:p14="http://schemas.microsoft.com/office/powerpoint/2010/main" val="1562440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down)">
                                      <p:cBhvr>
                                        <p:cTn id="25" dur="580">
                                          <p:stCondLst>
                                            <p:cond delay="0"/>
                                          </p:stCondLst>
                                        </p:cTn>
                                        <p:tgtEl>
                                          <p:spTgt spid="4">
                                            <p:txEl>
                                              <p:pRg st="0" end="0"/>
                                            </p:txEl>
                                          </p:spTgt>
                                        </p:tgtEl>
                                      </p:cBhvr>
                                    </p:animEffect>
                                    <p:anim calcmode="lin" valueType="num">
                                      <p:cBhvr>
                                        <p:cTn id="26" dur="1822" tmFilter="0,0; 0.14,0.36; 0.43,0.73; 0.71,0.91; 1.0,1.0">
                                          <p:stCondLst>
                                            <p:cond delay="0"/>
                                          </p:stCondLst>
                                        </p:cTn>
                                        <p:tgtEl>
                                          <p:spTgt spid="4">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xEl>
                                              <p:pRg st="0" end="0"/>
                                            </p:txEl>
                                          </p:spTgt>
                                        </p:tgtEl>
                                      </p:cBhvr>
                                      <p:to x="100000" y="60000"/>
                                    </p:animScale>
                                    <p:animScale>
                                      <p:cBhvr>
                                        <p:cTn id="32" dur="166" decel="50000">
                                          <p:stCondLst>
                                            <p:cond delay="676"/>
                                          </p:stCondLst>
                                        </p:cTn>
                                        <p:tgtEl>
                                          <p:spTgt spid="4">
                                            <p:txEl>
                                              <p:pRg st="0" end="0"/>
                                            </p:txEl>
                                          </p:spTgt>
                                        </p:tgtEl>
                                      </p:cBhvr>
                                      <p:to x="100000" y="100000"/>
                                    </p:animScale>
                                    <p:animScale>
                                      <p:cBhvr>
                                        <p:cTn id="33" dur="26">
                                          <p:stCondLst>
                                            <p:cond delay="1312"/>
                                          </p:stCondLst>
                                        </p:cTn>
                                        <p:tgtEl>
                                          <p:spTgt spid="4">
                                            <p:txEl>
                                              <p:pRg st="0" end="0"/>
                                            </p:txEl>
                                          </p:spTgt>
                                        </p:tgtEl>
                                      </p:cBhvr>
                                      <p:to x="100000" y="80000"/>
                                    </p:animScale>
                                    <p:animScale>
                                      <p:cBhvr>
                                        <p:cTn id="34" dur="166" decel="50000">
                                          <p:stCondLst>
                                            <p:cond delay="1338"/>
                                          </p:stCondLst>
                                        </p:cTn>
                                        <p:tgtEl>
                                          <p:spTgt spid="4">
                                            <p:txEl>
                                              <p:pRg st="0" end="0"/>
                                            </p:txEl>
                                          </p:spTgt>
                                        </p:tgtEl>
                                      </p:cBhvr>
                                      <p:to x="100000" y="100000"/>
                                    </p:animScale>
                                    <p:animScale>
                                      <p:cBhvr>
                                        <p:cTn id="35" dur="26">
                                          <p:stCondLst>
                                            <p:cond delay="1642"/>
                                          </p:stCondLst>
                                        </p:cTn>
                                        <p:tgtEl>
                                          <p:spTgt spid="4">
                                            <p:txEl>
                                              <p:pRg st="0" end="0"/>
                                            </p:txEl>
                                          </p:spTgt>
                                        </p:tgtEl>
                                      </p:cBhvr>
                                      <p:to x="100000" y="90000"/>
                                    </p:animScale>
                                    <p:animScale>
                                      <p:cBhvr>
                                        <p:cTn id="36" dur="166" decel="50000">
                                          <p:stCondLst>
                                            <p:cond delay="1668"/>
                                          </p:stCondLst>
                                        </p:cTn>
                                        <p:tgtEl>
                                          <p:spTgt spid="4">
                                            <p:txEl>
                                              <p:pRg st="0" end="0"/>
                                            </p:txEl>
                                          </p:spTgt>
                                        </p:tgtEl>
                                      </p:cBhvr>
                                      <p:to x="100000" y="100000"/>
                                    </p:animScale>
                                    <p:animScale>
                                      <p:cBhvr>
                                        <p:cTn id="37" dur="26">
                                          <p:stCondLst>
                                            <p:cond delay="1808"/>
                                          </p:stCondLst>
                                        </p:cTn>
                                        <p:tgtEl>
                                          <p:spTgt spid="4">
                                            <p:txEl>
                                              <p:pRg st="0" end="0"/>
                                            </p:txEl>
                                          </p:spTgt>
                                        </p:tgtEl>
                                      </p:cBhvr>
                                      <p:to x="100000" y="95000"/>
                                    </p:animScale>
                                    <p:animScale>
                                      <p:cBhvr>
                                        <p:cTn id="38" dur="166" decel="50000">
                                          <p:stCondLst>
                                            <p:cond delay="1834"/>
                                          </p:stCondLst>
                                        </p:cTn>
                                        <p:tgtEl>
                                          <p:spTgt spid="4">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wipe(down)">
                                      <p:cBhvr>
                                        <p:cTn id="43" dur="580">
                                          <p:stCondLst>
                                            <p:cond delay="0"/>
                                          </p:stCondLst>
                                        </p:cTn>
                                        <p:tgtEl>
                                          <p:spTgt spid="4">
                                            <p:txEl>
                                              <p:pRg st="2" end="2"/>
                                            </p:txEl>
                                          </p:spTgt>
                                        </p:tgtEl>
                                      </p:cBhvr>
                                    </p:animEffect>
                                    <p:anim calcmode="lin" valueType="num">
                                      <p:cBhvr>
                                        <p:cTn id="44"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xEl>
                                              <p:pRg st="2" end="2"/>
                                            </p:txEl>
                                          </p:spTgt>
                                        </p:tgtEl>
                                      </p:cBhvr>
                                      <p:to x="100000" y="60000"/>
                                    </p:animScale>
                                    <p:animScale>
                                      <p:cBhvr>
                                        <p:cTn id="50" dur="166" decel="50000">
                                          <p:stCondLst>
                                            <p:cond delay="676"/>
                                          </p:stCondLst>
                                        </p:cTn>
                                        <p:tgtEl>
                                          <p:spTgt spid="4">
                                            <p:txEl>
                                              <p:pRg st="2" end="2"/>
                                            </p:txEl>
                                          </p:spTgt>
                                        </p:tgtEl>
                                      </p:cBhvr>
                                      <p:to x="100000" y="100000"/>
                                    </p:animScale>
                                    <p:animScale>
                                      <p:cBhvr>
                                        <p:cTn id="51" dur="26">
                                          <p:stCondLst>
                                            <p:cond delay="1312"/>
                                          </p:stCondLst>
                                        </p:cTn>
                                        <p:tgtEl>
                                          <p:spTgt spid="4">
                                            <p:txEl>
                                              <p:pRg st="2" end="2"/>
                                            </p:txEl>
                                          </p:spTgt>
                                        </p:tgtEl>
                                      </p:cBhvr>
                                      <p:to x="100000" y="80000"/>
                                    </p:animScale>
                                    <p:animScale>
                                      <p:cBhvr>
                                        <p:cTn id="52" dur="166" decel="50000">
                                          <p:stCondLst>
                                            <p:cond delay="1338"/>
                                          </p:stCondLst>
                                        </p:cTn>
                                        <p:tgtEl>
                                          <p:spTgt spid="4">
                                            <p:txEl>
                                              <p:pRg st="2" end="2"/>
                                            </p:txEl>
                                          </p:spTgt>
                                        </p:tgtEl>
                                      </p:cBhvr>
                                      <p:to x="100000" y="100000"/>
                                    </p:animScale>
                                    <p:animScale>
                                      <p:cBhvr>
                                        <p:cTn id="53" dur="26">
                                          <p:stCondLst>
                                            <p:cond delay="1642"/>
                                          </p:stCondLst>
                                        </p:cTn>
                                        <p:tgtEl>
                                          <p:spTgt spid="4">
                                            <p:txEl>
                                              <p:pRg st="2" end="2"/>
                                            </p:txEl>
                                          </p:spTgt>
                                        </p:tgtEl>
                                      </p:cBhvr>
                                      <p:to x="100000" y="90000"/>
                                    </p:animScale>
                                    <p:animScale>
                                      <p:cBhvr>
                                        <p:cTn id="54" dur="166" decel="50000">
                                          <p:stCondLst>
                                            <p:cond delay="1668"/>
                                          </p:stCondLst>
                                        </p:cTn>
                                        <p:tgtEl>
                                          <p:spTgt spid="4">
                                            <p:txEl>
                                              <p:pRg st="2" end="2"/>
                                            </p:txEl>
                                          </p:spTgt>
                                        </p:tgtEl>
                                      </p:cBhvr>
                                      <p:to x="100000" y="100000"/>
                                    </p:animScale>
                                    <p:animScale>
                                      <p:cBhvr>
                                        <p:cTn id="55" dur="26">
                                          <p:stCondLst>
                                            <p:cond delay="1808"/>
                                          </p:stCondLst>
                                        </p:cTn>
                                        <p:tgtEl>
                                          <p:spTgt spid="4">
                                            <p:txEl>
                                              <p:pRg st="2" end="2"/>
                                            </p:txEl>
                                          </p:spTgt>
                                        </p:tgtEl>
                                      </p:cBhvr>
                                      <p:to x="100000" y="95000"/>
                                    </p:animScale>
                                    <p:animScale>
                                      <p:cBhvr>
                                        <p:cTn id="56"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84295" y="443753"/>
            <a:ext cx="7718612" cy="1246936"/>
          </a:xfrm>
        </p:spPr>
        <p:txBody>
          <a:bodyPr>
            <a:normAutofit/>
          </a:bodyPr>
          <a:lstStyle/>
          <a:p>
            <a:pPr algn="ctr"/>
            <a:r>
              <a:rPr lang="it-IT" dirty="0" smtClean="0">
                <a:solidFill>
                  <a:schemeClr val="accent5">
                    <a:lumMod val="50000"/>
                  </a:schemeClr>
                </a:solidFill>
              </a:rPr>
              <a:t>T</a:t>
            </a:r>
            <a:r>
              <a:rPr lang="it-IT" dirty="0" smtClean="0">
                <a:solidFill>
                  <a:srgbClr val="FF0000"/>
                </a:solidFill>
              </a:rPr>
              <a:t>H</a:t>
            </a:r>
            <a:r>
              <a:rPr lang="it-IT" dirty="0" smtClean="0">
                <a:solidFill>
                  <a:schemeClr val="accent5">
                    <a:lumMod val="50000"/>
                  </a:schemeClr>
                </a:solidFill>
              </a:rPr>
              <a:t>E</a:t>
            </a:r>
            <a:r>
              <a:rPr lang="it-IT" dirty="0" smtClean="0"/>
              <a:t> </a:t>
            </a:r>
            <a:r>
              <a:rPr lang="it-IT" dirty="0" smtClean="0">
                <a:solidFill>
                  <a:srgbClr val="FF0000"/>
                </a:solidFill>
              </a:rPr>
              <a:t>S</a:t>
            </a:r>
            <a:r>
              <a:rPr lang="it-IT" dirty="0" smtClean="0">
                <a:solidFill>
                  <a:schemeClr val="accent5">
                    <a:lumMod val="50000"/>
                  </a:schemeClr>
                </a:solidFill>
              </a:rPr>
              <a:t>T</a:t>
            </a:r>
            <a:r>
              <a:rPr lang="it-IT" dirty="0" smtClean="0">
                <a:solidFill>
                  <a:srgbClr val="FF0000"/>
                </a:solidFill>
              </a:rPr>
              <a:t>A</a:t>
            </a:r>
            <a:r>
              <a:rPr lang="it-IT" dirty="0" smtClean="0">
                <a:solidFill>
                  <a:schemeClr val="accent5">
                    <a:lumMod val="50000"/>
                  </a:schemeClr>
                </a:solidFill>
              </a:rPr>
              <a:t>T</a:t>
            </a:r>
            <a:r>
              <a:rPr lang="it-IT" dirty="0" smtClean="0">
                <a:solidFill>
                  <a:srgbClr val="FF0000"/>
                </a:solidFill>
              </a:rPr>
              <a:t>E</a:t>
            </a:r>
            <a:r>
              <a:rPr lang="it-IT" dirty="0" smtClean="0">
                <a:solidFill>
                  <a:schemeClr val="accent5">
                    <a:lumMod val="50000"/>
                  </a:schemeClr>
                </a:solidFill>
              </a:rPr>
              <a:t>S</a:t>
            </a:r>
            <a:r>
              <a:rPr lang="it-IT" dirty="0" smtClean="0"/>
              <a:t> </a:t>
            </a:r>
            <a:r>
              <a:rPr lang="it-IT" dirty="0" smtClean="0">
                <a:solidFill>
                  <a:srgbClr val="FF0000"/>
                </a:solidFill>
              </a:rPr>
              <a:t>O</a:t>
            </a:r>
            <a:r>
              <a:rPr lang="it-IT" dirty="0" smtClean="0">
                <a:solidFill>
                  <a:schemeClr val="accent5">
                    <a:lumMod val="50000"/>
                  </a:schemeClr>
                </a:solidFill>
              </a:rPr>
              <a:t>F</a:t>
            </a:r>
            <a:r>
              <a:rPr lang="it-IT" dirty="0" smtClean="0"/>
              <a:t> </a:t>
            </a:r>
            <a:r>
              <a:rPr lang="it-IT" dirty="0" smtClean="0">
                <a:solidFill>
                  <a:srgbClr val="FF0000"/>
                </a:solidFill>
              </a:rPr>
              <a:t>U</a:t>
            </a:r>
            <a:r>
              <a:rPr lang="it-IT" dirty="0" smtClean="0">
                <a:solidFill>
                  <a:schemeClr val="accent5">
                    <a:lumMod val="50000"/>
                  </a:schemeClr>
                </a:solidFill>
              </a:rPr>
              <a:t>S</a:t>
            </a:r>
            <a:r>
              <a:rPr lang="it-IT" dirty="0" smtClean="0">
                <a:solidFill>
                  <a:srgbClr val="FF0000"/>
                </a:solidFill>
              </a:rPr>
              <a:t>A</a:t>
            </a:r>
            <a:endParaRPr lang="it-IT" dirty="0">
              <a:solidFill>
                <a:srgbClr val="FF0000"/>
              </a:solidFill>
            </a:endParaRPr>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4295" y="1690689"/>
            <a:ext cx="7718612" cy="5167311"/>
          </a:xfrm>
        </p:spPr>
      </p:pic>
    </p:spTree>
    <p:extLst>
      <p:ext uri="{BB962C8B-B14F-4D97-AF65-F5344CB8AC3E}">
        <p14:creationId xmlns:p14="http://schemas.microsoft.com/office/powerpoint/2010/main" val="2799812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2"/>
                                        </p:tgtEl>
                                        <p:attrNameLst>
                                          <p:attrName>ppt_x</p:attrName>
                                          <p:attrName>ppt_y</p:attrName>
                                        </p:attrNameLst>
                                      </p:cBhvr>
                                    </p:animMotion>
                                    <p:animRot by="1500000">
                                      <p:cBhvr>
                                        <p:cTn id="15" dur="125" fill="hold">
                                          <p:stCondLst>
                                            <p:cond delay="0"/>
                                          </p:stCondLst>
                                        </p:cTn>
                                        <p:tgtEl>
                                          <p:spTgt spid="2"/>
                                        </p:tgtEl>
                                        <p:attrNameLst>
                                          <p:attrName>r</p:attrName>
                                        </p:attrNameLst>
                                      </p:cBhvr>
                                    </p:animRot>
                                    <p:animRot by="-1500000">
                                      <p:cBhvr>
                                        <p:cTn id="16" dur="125" fill="hold">
                                          <p:stCondLst>
                                            <p:cond delay="125"/>
                                          </p:stCondLst>
                                        </p:cTn>
                                        <p:tgtEl>
                                          <p:spTgt spid="2"/>
                                        </p:tgtEl>
                                        <p:attrNameLst>
                                          <p:attrName>r</p:attrName>
                                        </p:attrNameLst>
                                      </p:cBhvr>
                                    </p:animRot>
                                    <p:animRot by="-1500000">
                                      <p:cBhvr>
                                        <p:cTn id="17" dur="125" fill="hold">
                                          <p:stCondLst>
                                            <p:cond delay="250"/>
                                          </p:stCondLst>
                                        </p:cTn>
                                        <p:tgtEl>
                                          <p:spTgt spid="2"/>
                                        </p:tgtEl>
                                        <p:attrNameLst>
                                          <p:attrName>r</p:attrName>
                                        </p:attrNameLst>
                                      </p:cBhvr>
                                    </p:animRot>
                                    <p:animRot by="1500000">
                                      <p:cBhvr>
                                        <p:cTn id="18"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6301" y="107575"/>
            <a:ext cx="3932237" cy="1172585"/>
          </a:xfrm>
        </p:spPr>
        <p:txBody>
          <a:bodyPr/>
          <a:lstStyle/>
          <a:p>
            <a:r>
              <a:rPr lang="it-IT" dirty="0" smtClean="0"/>
              <a:t>WASHINGTON</a:t>
            </a:r>
            <a:br>
              <a:rPr lang="it-IT" dirty="0" smtClean="0"/>
            </a:br>
            <a:r>
              <a:rPr lang="it-IT" dirty="0" smtClean="0"/>
              <a:t>THE WHITE HOUSE</a:t>
            </a:r>
            <a:endParaRPr lang="it-IT" dirty="0"/>
          </a:p>
        </p:txBody>
      </p:sp>
      <p:pic>
        <p:nvPicPr>
          <p:cNvPr id="5" name="Segnaposto contenuto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772025" y="107575"/>
            <a:ext cx="7639610" cy="6589059"/>
          </a:xfrm>
        </p:spPr>
      </p:pic>
      <p:sp>
        <p:nvSpPr>
          <p:cNvPr id="4" name="Segnaposto testo 3"/>
          <p:cNvSpPr>
            <a:spLocks noGrp="1"/>
          </p:cNvSpPr>
          <p:nvPr>
            <p:ph type="body" sz="half" idx="2"/>
          </p:nvPr>
        </p:nvSpPr>
        <p:spPr>
          <a:xfrm>
            <a:off x="172814" y="1495313"/>
            <a:ext cx="4265724" cy="3195021"/>
          </a:xfrm>
        </p:spPr>
        <p:txBody>
          <a:bodyPr>
            <a:normAutofit fontScale="70000" lnSpcReduction="20000"/>
          </a:bodyPr>
          <a:lstStyle/>
          <a:p>
            <a:endParaRPr lang="it-IT" sz="2400" dirty="0" smtClean="0"/>
          </a:p>
          <a:p>
            <a:r>
              <a:rPr lang="en-US" sz="2400" dirty="0"/>
              <a:t>The White House is the official residence of </a:t>
            </a:r>
            <a:r>
              <a:rPr lang="en-US" sz="2400" dirty="0" smtClean="0"/>
              <a:t>the president </a:t>
            </a:r>
            <a:r>
              <a:rPr lang="en-US" sz="2400" dirty="0"/>
              <a:t>of United States of America </a:t>
            </a:r>
          </a:p>
          <a:p>
            <a:r>
              <a:rPr lang="en-US" sz="2400" dirty="0"/>
              <a:t>The residence was designed by Irish-born architect James Hoban in the Neoclassical style</a:t>
            </a:r>
          </a:p>
          <a:p>
            <a:endParaRPr lang="it-IT" sz="2400" dirty="0" smtClean="0"/>
          </a:p>
          <a:p>
            <a:r>
              <a:rPr lang="it-IT" sz="2400" dirty="0" smtClean="0"/>
              <a:t>La </a:t>
            </a:r>
            <a:r>
              <a:rPr lang="it-IT" sz="2400" dirty="0"/>
              <a:t>Casa Bianca è la </a:t>
            </a:r>
            <a:r>
              <a:rPr lang="it-IT" sz="2400" dirty="0">
                <a:ea typeface="Verdana" panose="020B0604030504040204" pitchFamily="34" charset="0"/>
                <a:cs typeface="Verdana" panose="020B0604030504040204" pitchFamily="34" charset="0"/>
              </a:rPr>
              <a:t>residenza</a:t>
            </a:r>
            <a:r>
              <a:rPr lang="it-IT" sz="2400" dirty="0"/>
              <a:t> ufficiale e il principale ufficio del presidente degli Stati </a:t>
            </a:r>
            <a:r>
              <a:rPr lang="it-IT" sz="2400" dirty="0" smtClean="0"/>
              <a:t>Uniti.</a:t>
            </a:r>
          </a:p>
          <a:p>
            <a:r>
              <a:rPr lang="it-IT" sz="2400" dirty="0" smtClean="0"/>
              <a:t>La residenza è stata progettata dall’architetto irlandese James </a:t>
            </a:r>
            <a:r>
              <a:rPr lang="it-IT" sz="2400" dirty="0" err="1" smtClean="0"/>
              <a:t>Hoban</a:t>
            </a:r>
            <a:r>
              <a:rPr lang="it-IT" sz="2400" dirty="0" smtClean="0"/>
              <a:t> in stile neoclassico.</a:t>
            </a:r>
          </a:p>
          <a:p>
            <a:endParaRPr lang="it-IT" dirty="0"/>
          </a:p>
          <a:p>
            <a:endParaRPr lang="it-IT" dirty="0"/>
          </a:p>
        </p:txBody>
      </p:sp>
    </p:spTree>
    <p:extLst>
      <p:ext uri="{BB962C8B-B14F-4D97-AF65-F5344CB8AC3E}">
        <p14:creationId xmlns:p14="http://schemas.microsoft.com/office/powerpoint/2010/main" val="1286459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anim calcmode="lin" valueType="num">
                                      <p:cBhvr>
                                        <p:cTn id="16" dur="2000" fill="hold"/>
                                        <p:tgtEl>
                                          <p:spTgt spid="4">
                                            <p:txEl>
                                              <p:pRg st="1" end="1"/>
                                            </p:txEl>
                                          </p:spTgt>
                                        </p:tgtEl>
                                        <p:attrNameLst>
                                          <p:attrName>ppt_w</p:attrName>
                                        </p:attrNameLst>
                                      </p:cBhvr>
                                      <p:tavLst>
                                        <p:tav tm="0" fmla="#ppt_w*sin(2.5*pi*$)">
                                          <p:val>
                                            <p:fltVal val="0"/>
                                          </p:val>
                                        </p:tav>
                                        <p:tav tm="100000">
                                          <p:val>
                                            <p:fltVal val="1"/>
                                          </p:val>
                                        </p:tav>
                                      </p:tavLst>
                                    </p:anim>
                                    <p:anim calcmode="lin" valueType="num">
                                      <p:cBhvr>
                                        <p:cTn id="17" dur="2000" fill="hold"/>
                                        <p:tgtEl>
                                          <p:spTgt spid="4">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45"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2000"/>
                                        <p:tgtEl>
                                          <p:spTgt spid="4">
                                            <p:txEl>
                                              <p:pRg st="2" end="2"/>
                                            </p:txEl>
                                          </p:spTgt>
                                        </p:tgtEl>
                                      </p:cBhvr>
                                    </p:animEffect>
                                    <p:anim calcmode="lin" valueType="num">
                                      <p:cBhvr>
                                        <p:cTn id="23" dur="2000" fill="hold"/>
                                        <p:tgtEl>
                                          <p:spTgt spid="4">
                                            <p:txEl>
                                              <p:pRg st="2" end="2"/>
                                            </p:txEl>
                                          </p:spTgt>
                                        </p:tgtEl>
                                        <p:attrNameLst>
                                          <p:attrName>ppt_w</p:attrName>
                                        </p:attrNameLst>
                                      </p:cBhvr>
                                      <p:tavLst>
                                        <p:tav tm="0" fmla="#ppt_w*sin(2.5*pi*$)">
                                          <p:val>
                                            <p:fltVal val="0"/>
                                          </p:val>
                                        </p:tav>
                                        <p:tav tm="100000">
                                          <p:val>
                                            <p:fltVal val="1"/>
                                          </p:val>
                                        </p:tav>
                                      </p:tavLst>
                                    </p:anim>
                                    <p:anim calcmode="lin" valueType="num">
                                      <p:cBhvr>
                                        <p:cTn id="24" dur="2000" fill="hold"/>
                                        <p:tgtEl>
                                          <p:spTgt spid="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fade">
                                      <p:cBhvr>
                                        <p:cTn id="29" dur="2000"/>
                                        <p:tgtEl>
                                          <p:spTgt spid="4">
                                            <p:txEl>
                                              <p:pRg st="4" end="4"/>
                                            </p:txEl>
                                          </p:spTgt>
                                        </p:tgtEl>
                                      </p:cBhvr>
                                    </p:animEffect>
                                    <p:anim calcmode="lin" valueType="num">
                                      <p:cBhvr>
                                        <p:cTn id="30" dur="2000" fill="hold"/>
                                        <p:tgtEl>
                                          <p:spTgt spid="4">
                                            <p:txEl>
                                              <p:pRg st="4" end="4"/>
                                            </p:txEl>
                                          </p:spTgt>
                                        </p:tgtEl>
                                        <p:attrNameLst>
                                          <p:attrName>ppt_w</p:attrName>
                                        </p:attrNameLst>
                                      </p:cBhvr>
                                      <p:tavLst>
                                        <p:tav tm="0" fmla="#ppt_w*sin(2.5*pi*$)">
                                          <p:val>
                                            <p:fltVal val="0"/>
                                          </p:val>
                                        </p:tav>
                                        <p:tav tm="100000">
                                          <p:val>
                                            <p:fltVal val="1"/>
                                          </p:val>
                                        </p:tav>
                                      </p:tavLst>
                                    </p:anim>
                                    <p:anim calcmode="lin" valueType="num">
                                      <p:cBhvr>
                                        <p:cTn id="31" dur="2000" fill="hold"/>
                                        <p:tgtEl>
                                          <p:spTgt spid="4">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45" presetClass="entr" presetSubtype="0" fill="hold" grpId="0" nodeType="click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fade">
                                      <p:cBhvr>
                                        <p:cTn id="36" dur="2000"/>
                                        <p:tgtEl>
                                          <p:spTgt spid="4">
                                            <p:txEl>
                                              <p:pRg st="5" end="5"/>
                                            </p:txEl>
                                          </p:spTgt>
                                        </p:tgtEl>
                                      </p:cBhvr>
                                    </p:animEffect>
                                    <p:anim calcmode="lin" valueType="num">
                                      <p:cBhvr>
                                        <p:cTn id="37" dur="2000" fill="hold"/>
                                        <p:tgtEl>
                                          <p:spTgt spid="4">
                                            <p:txEl>
                                              <p:pRg st="5" end="5"/>
                                            </p:txEl>
                                          </p:spTgt>
                                        </p:tgtEl>
                                        <p:attrNameLst>
                                          <p:attrName>ppt_w</p:attrName>
                                        </p:attrNameLst>
                                      </p:cBhvr>
                                      <p:tavLst>
                                        <p:tav tm="0" fmla="#ppt_w*sin(2.5*pi*$)">
                                          <p:val>
                                            <p:fltVal val="0"/>
                                          </p:val>
                                        </p:tav>
                                        <p:tav tm="100000">
                                          <p:val>
                                            <p:fltVal val="1"/>
                                          </p:val>
                                        </p:tav>
                                      </p:tavLst>
                                    </p:anim>
                                    <p:anim calcmode="lin" valueType="num">
                                      <p:cBhvr>
                                        <p:cTn id="38" dur="2000" fill="hold"/>
                                        <p:tgtEl>
                                          <p:spTgt spid="4">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1"/>
            <a:ext cx="3932237" cy="1600199"/>
          </a:xfrm>
        </p:spPr>
        <p:txBody>
          <a:bodyPr/>
          <a:lstStyle/>
          <a:p>
            <a:r>
              <a:rPr lang="it-IT" dirty="0"/>
              <a:t> </a:t>
            </a:r>
            <a:r>
              <a:rPr lang="it-IT" dirty="0" smtClean="0"/>
              <a:t>   BARACK OBAMA</a:t>
            </a:r>
            <a:endParaRPr lang="it-IT" dirty="0"/>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17166" y="1139618"/>
            <a:ext cx="6172200" cy="5411788"/>
          </a:xfrm>
        </p:spPr>
      </p:pic>
      <p:sp>
        <p:nvSpPr>
          <p:cNvPr id="4" name="Segnaposto testo 3"/>
          <p:cNvSpPr>
            <a:spLocks noGrp="1"/>
          </p:cNvSpPr>
          <p:nvPr>
            <p:ph type="body" sz="half" idx="2"/>
          </p:nvPr>
        </p:nvSpPr>
        <p:spPr>
          <a:xfrm>
            <a:off x="548640" y="2057399"/>
            <a:ext cx="4223385" cy="4494007"/>
          </a:xfrm>
        </p:spPr>
        <p:txBody>
          <a:bodyPr>
            <a:normAutofit lnSpcReduction="10000"/>
          </a:bodyPr>
          <a:lstStyle/>
          <a:p>
            <a:r>
              <a:rPr lang="en-US" dirty="0"/>
              <a:t>Barack Hussein Obama </a:t>
            </a:r>
            <a:r>
              <a:rPr lang="en-US" dirty="0" smtClean="0"/>
              <a:t> </a:t>
            </a:r>
            <a:r>
              <a:rPr lang="en-US" dirty="0"/>
              <a:t>born August 4, 1961) is an American politician who served as the 44th President of the United States from 2009 to 2017. He is the first African American to have served as president, as well as the first born outside the contiguous United States. He previously served in the U.S. Senate representing Illinois from 2005 to 2008, and in the Illinois State Senate from 1997 to </a:t>
            </a:r>
            <a:r>
              <a:rPr lang="en-US" dirty="0" smtClean="0"/>
              <a:t>2004.</a:t>
            </a:r>
          </a:p>
          <a:p>
            <a:endParaRPr lang="en-US" dirty="0"/>
          </a:p>
          <a:p>
            <a:r>
              <a:rPr lang="it-IT" dirty="0"/>
              <a:t>Barack Hussein Obama </a:t>
            </a:r>
            <a:r>
              <a:rPr lang="it-IT" dirty="0" smtClean="0"/>
              <a:t>Honolulu</a:t>
            </a:r>
            <a:r>
              <a:rPr lang="it-IT" dirty="0"/>
              <a:t>, 4 agosto 1961) è un politico statunitense, 44º presidente degli Stati Uniti d'America dal 2009 al 2017, primo afroamericano a ricoprire tale </a:t>
            </a:r>
            <a:r>
              <a:rPr lang="it-IT" dirty="0" smtClean="0"/>
              <a:t>carica. Figlio </a:t>
            </a:r>
            <a:r>
              <a:rPr lang="it-IT" dirty="0"/>
              <a:t>di un'antropologa originaria del Kansas e di un economista </a:t>
            </a:r>
            <a:r>
              <a:rPr lang="it-IT" dirty="0" err="1"/>
              <a:t>kenyota</a:t>
            </a:r>
            <a:r>
              <a:rPr lang="it-IT" dirty="0"/>
              <a:t>, Obama si è laureato in scienze politiche alla Columbia </a:t>
            </a:r>
            <a:r>
              <a:rPr lang="it-IT" dirty="0" err="1"/>
              <a:t>University</a:t>
            </a:r>
            <a:r>
              <a:rPr lang="it-IT" dirty="0"/>
              <a:t> (1983) e in giurisprudenza alla Harvard Law School (1991</a:t>
            </a:r>
            <a:r>
              <a:rPr lang="it-IT" dirty="0" smtClean="0"/>
              <a:t>)</a:t>
            </a:r>
            <a:endParaRPr lang="it-IT" dirty="0"/>
          </a:p>
        </p:txBody>
      </p:sp>
    </p:spTree>
    <p:extLst>
      <p:ext uri="{BB962C8B-B14F-4D97-AF65-F5344CB8AC3E}">
        <p14:creationId xmlns:p14="http://schemas.microsoft.com/office/powerpoint/2010/main" val="33954790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1000"/>
                                        <p:tgtEl>
                                          <p:spTgt spid="4">
                                            <p:txEl>
                                              <p:pRg st="0" end="0"/>
                                            </p:txEl>
                                          </p:spTgt>
                                        </p:tgtEl>
                                      </p:cBhvr>
                                    </p:animEffect>
                                    <p:anim calcmode="lin" valueType="num">
                                      <p:cBhvr>
                                        <p:cTn id="1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9788" y="0"/>
            <a:ext cx="3932237" cy="591671"/>
          </a:xfrm>
        </p:spPr>
        <p:txBody>
          <a:bodyPr>
            <a:normAutofit/>
          </a:bodyPr>
          <a:lstStyle/>
          <a:p>
            <a:r>
              <a:rPr lang="it-IT" dirty="0" smtClean="0"/>
              <a:t>Martin Luther King</a:t>
            </a:r>
            <a:endParaRPr lang="it-IT" dirty="0"/>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79869" y="0"/>
            <a:ext cx="6957937" cy="6858000"/>
          </a:xfrm>
        </p:spPr>
      </p:pic>
      <p:sp>
        <p:nvSpPr>
          <p:cNvPr id="4" name="Segnaposto testo 3"/>
          <p:cNvSpPr>
            <a:spLocks noGrp="1"/>
          </p:cNvSpPr>
          <p:nvPr>
            <p:ph type="body" sz="half" idx="2"/>
          </p:nvPr>
        </p:nvSpPr>
        <p:spPr>
          <a:xfrm>
            <a:off x="0" y="516367"/>
            <a:ext cx="4772025" cy="6341633"/>
          </a:xfrm>
        </p:spPr>
        <p:txBody>
          <a:bodyPr>
            <a:normAutofit lnSpcReduction="10000"/>
          </a:bodyPr>
          <a:lstStyle/>
          <a:p>
            <a:r>
              <a:rPr lang="en-US" b="1" dirty="0"/>
              <a:t>Martin Luther King, Jr.</a:t>
            </a:r>
            <a:r>
              <a:rPr lang="en-US" dirty="0"/>
              <a:t> (January 15, 1929 – April 4, </a:t>
            </a:r>
            <a:r>
              <a:rPr lang="en-US" dirty="0" smtClean="0"/>
              <a:t>1968) was </a:t>
            </a:r>
            <a:r>
              <a:rPr lang="en-US" dirty="0"/>
              <a:t>an American pastor, activist, humanitarian, and leader in the </a:t>
            </a:r>
            <a:r>
              <a:rPr lang="en-US" dirty="0" smtClean="0"/>
              <a:t>African-American civil rights </a:t>
            </a:r>
            <a:r>
              <a:rPr lang="en-US" dirty="0"/>
              <a:t>Movement. He is best known for improving civil </a:t>
            </a:r>
            <a:r>
              <a:rPr lang="en-US" dirty="0" smtClean="0"/>
              <a:t>rights</a:t>
            </a:r>
            <a:r>
              <a:rPr lang="en-US" dirty="0"/>
              <a:t> </a:t>
            </a:r>
            <a:r>
              <a:rPr lang="en-US" dirty="0" smtClean="0"/>
              <a:t>by </a:t>
            </a:r>
            <a:r>
              <a:rPr lang="en-US" dirty="0"/>
              <a:t>using nonviolent civil disobedience, based on his Christian beliefs. Because he was both a </a:t>
            </a:r>
            <a:r>
              <a:rPr lang="en-US" dirty="0" smtClean="0"/>
              <a:t>Ph.D. </a:t>
            </a:r>
            <a:r>
              <a:rPr lang="en-US" dirty="0"/>
              <a:t>and a pastor, King is sometimes called the Reverend Doctor Martin Luther King Jr. (abbreviation: the Rev. Dr. King), or just Dr. King</a:t>
            </a:r>
            <a:r>
              <a:rPr lang="en-US" dirty="0" smtClean="0"/>
              <a:t>.</a:t>
            </a:r>
            <a:r>
              <a:rPr lang="en-US" baseline="30000" dirty="0" smtClean="0"/>
              <a:t> </a:t>
            </a:r>
            <a:r>
              <a:rPr lang="en-US" dirty="0" smtClean="0"/>
              <a:t>He </a:t>
            </a:r>
            <a:r>
              <a:rPr lang="en-US" dirty="0"/>
              <a:t>is also known by his initials, MLK.</a:t>
            </a:r>
          </a:p>
          <a:p>
            <a:r>
              <a:rPr lang="en-US" dirty="0"/>
              <a:t>King worked hard to make people understand that not only blacks but that all races should always be treated equally to white people. He gave speeches to encourage African Americans to protest without using violence</a:t>
            </a:r>
          </a:p>
          <a:p>
            <a:r>
              <a:rPr lang="it-IT" dirty="0"/>
              <a:t>Martin Luther King, Jr. (15 gennaio 1929 - 4 aprile 1968) era un pastore americano, attivista, umanitario e leader del movimento afroamericano dei diritti civili. Egli è meglio conosciuto per migliorare i diritti civili utilizzando la disobbedienza civile non violenta, basata sulle sue credenze cristiane. Perché era entrambi un dottorato di ricerca. E un pastore, il re è talvolta chiamato il dottore reverenziale Martin Luther King Jr. (abbreviazione: Rev. Dr. King), o semplicemente il dottor King. È anche conosciuto dalle sue iniziali, MLK.</a:t>
            </a:r>
            <a:br>
              <a:rPr lang="it-IT" dirty="0"/>
            </a:br>
            <a:r>
              <a:rPr lang="it-IT" dirty="0"/>
              <a:t/>
            </a:r>
            <a:br>
              <a:rPr lang="it-IT" dirty="0"/>
            </a:br>
            <a:r>
              <a:rPr lang="it-IT" dirty="0"/>
              <a:t>Il re ha lavorato duramente per far capire che non solo i neri, ma che tutte le razze dovrebbero sempre essere trattate ugualmente con le persone bianche. Ha tenuto discorsi per incoraggiare gli afroamericani a protestare senza utilizzare la violenza</a:t>
            </a:r>
          </a:p>
        </p:txBody>
      </p:sp>
    </p:spTree>
    <p:extLst>
      <p:ext uri="{BB962C8B-B14F-4D97-AF65-F5344CB8AC3E}">
        <p14:creationId xmlns:p14="http://schemas.microsoft.com/office/powerpoint/2010/main" val="277318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circle(in)">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circle(in)">
                                      <p:cBhvr>
                                        <p:cTn id="23" dur="20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circle(in)">
                                      <p:cBhvr>
                                        <p:cTn id="28"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839788" y="0"/>
            <a:ext cx="10515600" cy="2124635"/>
          </a:xfrm>
        </p:spPr>
        <p:txBody>
          <a:bodyPr/>
          <a:lstStyle/>
          <a:p>
            <a:r>
              <a:rPr lang="it-IT" dirty="0" smtClean="0"/>
              <a:t>                      THE TWIN TOWERS</a:t>
            </a:r>
            <a:endParaRPr lang="it-IT" dirty="0"/>
          </a:p>
        </p:txBody>
      </p:sp>
      <p:sp>
        <p:nvSpPr>
          <p:cNvPr id="7" name="Segnaposto testo 6"/>
          <p:cNvSpPr>
            <a:spLocks noGrp="1"/>
          </p:cNvSpPr>
          <p:nvPr>
            <p:ph type="body" idx="1"/>
          </p:nvPr>
        </p:nvSpPr>
        <p:spPr>
          <a:xfrm>
            <a:off x="1116106" y="1490943"/>
            <a:ext cx="4397375" cy="795057"/>
          </a:xfrm>
        </p:spPr>
        <p:txBody>
          <a:bodyPr/>
          <a:lstStyle/>
          <a:p>
            <a:r>
              <a:rPr lang="it-IT" dirty="0" smtClean="0"/>
              <a:t>         </a:t>
            </a:r>
            <a:r>
              <a:rPr lang="it-IT" sz="1800" dirty="0" smtClean="0"/>
              <a:t>BEFORE THE 11TH SEPTEMBER 2001</a:t>
            </a:r>
            <a:endParaRPr lang="it-IT" sz="1800" dirty="0"/>
          </a:p>
        </p:txBody>
      </p:sp>
      <p:pic>
        <p:nvPicPr>
          <p:cNvPr id="5" name="Segnaposto contenuto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58724" y="2505075"/>
            <a:ext cx="4919914" cy="3684588"/>
          </a:xfrm>
        </p:spPr>
      </p:pic>
      <p:sp>
        <p:nvSpPr>
          <p:cNvPr id="8" name="Segnaposto testo 7"/>
          <p:cNvSpPr>
            <a:spLocks noGrp="1"/>
          </p:cNvSpPr>
          <p:nvPr>
            <p:ph type="body" sz="quarter" idx="3"/>
          </p:nvPr>
        </p:nvSpPr>
        <p:spPr>
          <a:xfrm>
            <a:off x="6172200" y="1681163"/>
            <a:ext cx="5183188" cy="604837"/>
          </a:xfrm>
        </p:spPr>
        <p:txBody>
          <a:bodyPr>
            <a:normAutofit/>
          </a:bodyPr>
          <a:lstStyle/>
          <a:p>
            <a:r>
              <a:rPr lang="it-IT" sz="1800" dirty="0" smtClean="0"/>
              <a:t>              AFTER THE 11TH SEPTEMBER 2001</a:t>
            </a:r>
            <a:endParaRPr lang="it-IT" sz="1800" dirty="0"/>
          </a:p>
        </p:txBody>
      </p:sp>
      <p:pic>
        <p:nvPicPr>
          <p:cNvPr id="10" name="Segnaposto contenuto 9"/>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172200" y="2505075"/>
            <a:ext cx="5183188" cy="3684588"/>
          </a:xfrm>
        </p:spPr>
      </p:pic>
    </p:spTree>
    <p:extLst>
      <p:ext uri="{BB962C8B-B14F-4D97-AF65-F5344CB8AC3E}">
        <p14:creationId xmlns:p14="http://schemas.microsoft.com/office/powerpoint/2010/main" val="24486114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ipe(down)">
                                      <p:cBhvr>
                                        <p:cTn id="22" dur="5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fltVal val="0"/>
                                          </p:val>
                                        </p:tav>
                                        <p:tav tm="100000">
                                          <p:val>
                                            <p:strVal val="#ppt_w"/>
                                          </p:val>
                                        </p:tav>
                                      </p:tavLst>
                                    </p:anim>
                                    <p:anim calcmode="lin" valueType="num">
                                      <p:cBhvr>
                                        <p:cTn id="28" dur="1000" fill="hold"/>
                                        <p:tgtEl>
                                          <p:spTgt spid="6"/>
                                        </p:tgtEl>
                                        <p:attrNameLst>
                                          <p:attrName>ppt_h</p:attrName>
                                        </p:attrNameLst>
                                      </p:cBhvr>
                                      <p:tavLst>
                                        <p:tav tm="0">
                                          <p:val>
                                            <p:fltVal val="0"/>
                                          </p:val>
                                        </p:tav>
                                        <p:tav tm="100000">
                                          <p:val>
                                            <p:strVal val="#ppt_h"/>
                                          </p:val>
                                        </p:tav>
                                      </p:tavLst>
                                    </p:anim>
                                    <p:anim calcmode="lin" valueType="num">
                                      <p:cBhvr>
                                        <p:cTn id="29" dur="1000" fill="hold"/>
                                        <p:tgtEl>
                                          <p:spTgt spid="6"/>
                                        </p:tgtEl>
                                        <p:attrNameLst>
                                          <p:attrName>style.rotation</p:attrName>
                                        </p:attrNameLst>
                                      </p:cBhvr>
                                      <p:tavLst>
                                        <p:tav tm="0">
                                          <p:val>
                                            <p:fltVal val="90"/>
                                          </p:val>
                                        </p:tav>
                                        <p:tav tm="100000">
                                          <p:val>
                                            <p:fltVal val="0"/>
                                          </p:val>
                                        </p:tav>
                                      </p:tavLst>
                                    </p:anim>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8361" y="344246"/>
            <a:ext cx="4146063" cy="688488"/>
          </a:xfrm>
        </p:spPr>
        <p:txBody>
          <a:bodyPr>
            <a:normAutofit/>
          </a:bodyPr>
          <a:lstStyle/>
          <a:p>
            <a:r>
              <a:rPr lang="it-IT" dirty="0" smtClean="0"/>
              <a:t>       Michael Jackson</a:t>
            </a:r>
            <a:endParaRPr lang="it-IT" dirty="0"/>
          </a:p>
        </p:txBody>
      </p:sp>
      <p:pic>
        <p:nvPicPr>
          <p:cNvPr id="5" name="Segnaposto contenut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772026" y="344246"/>
            <a:ext cx="6250193" cy="6513754"/>
          </a:xfrm>
        </p:spPr>
      </p:pic>
      <p:sp>
        <p:nvSpPr>
          <p:cNvPr id="4" name="Segnaposto testo 3"/>
          <p:cNvSpPr>
            <a:spLocks noGrp="1"/>
          </p:cNvSpPr>
          <p:nvPr>
            <p:ph type="body" sz="half" idx="2"/>
          </p:nvPr>
        </p:nvSpPr>
        <p:spPr>
          <a:xfrm>
            <a:off x="225912" y="1129552"/>
            <a:ext cx="4546114" cy="5637007"/>
          </a:xfrm>
        </p:spPr>
        <p:txBody>
          <a:bodyPr>
            <a:normAutofit/>
          </a:bodyPr>
          <a:lstStyle/>
          <a:p>
            <a:r>
              <a:rPr lang="en-US" b="1" dirty="0"/>
              <a:t>Michael Joseph </a:t>
            </a:r>
            <a:r>
              <a:rPr lang="en-US" b="1" dirty="0" smtClean="0"/>
              <a:t>Jackson</a:t>
            </a:r>
            <a:r>
              <a:rPr lang="en-US" dirty="0" smtClean="0"/>
              <a:t> </a:t>
            </a:r>
            <a:r>
              <a:rPr lang="en-US" dirty="0"/>
              <a:t>(August 29, 1958 – June 25, 2009) was an American singer, songwriter, record producer, dancer, actor, and philanthropist</a:t>
            </a:r>
            <a:r>
              <a:rPr lang="en-US" dirty="0" smtClean="0"/>
              <a:t>.</a:t>
            </a:r>
            <a:r>
              <a:rPr lang="en-US" baseline="30000" dirty="0" smtClean="0"/>
              <a:t> </a:t>
            </a:r>
            <a:r>
              <a:rPr lang="en-US" dirty="0" smtClean="0"/>
              <a:t>Called </a:t>
            </a:r>
            <a:r>
              <a:rPr lang="en-US" dirty="0"/>
              <a:t>the "King of Pop</a:t>
            </a:r>
            <a:r>
              <a:rPr lang="en-US" dirty="0" smtClean="0"/>
              <a:t>",</a:t>
            </a:r>
            <a:r>
              <a:rPr lang="en-US" baseline="30000" dirty="0" smtClean="0"/>
              <a:t> </a:t>
            </a:r>
            <a:r>
              <a:rPr lang="en-US" dirty="0" smtClean="0"/>
              <a:t>his </a:t>
            </a:r>
            <a:r>
              <a:rPr lang="en-US" dirty="0"/>
              <a:t>contributions to music, dance, and </a:t>
            </a:r>
            <a:r>
              <a:rPr lang="en-US" dirty="0" smtClean="0"/>
              <a:t>fashion along </a:t>
            </a:r>
            <a:r>
              <a:rPr lang="en-US" dirty="0"/>
              <a:t>with his publicized </a:t>
            </a:r>
            <a:r>
              <a:rPr lang="en-US" dirty="0" smtClean="0"/>
              <a:t>personal </a:t>
            </a:r>
            <a:r>
              <a:rPr lang="en-US" dirty="0"/>
              <a:t>life made him a global figure in popular culture for over four </a:t>
            </a:r>
            <a:r>
              <a:rPr lang="en-US" dirty="0" smtClean="0"/>
              <a:t>decades. The </a:t>
            </a:r>
            <a:r>
              <a:rPr lang="en-US" dirty="0"/>
              <a:t>eighth child of the Jackson family, Michael made </a:t>
            </a:r>
            <a:r>
              <a:rPr lang="en-US" dirty="0" smtClean="0"/>
              <a:t>his professional </a:t>
            </a:r>
            <a:r>
              <a:rPr lang="en-US" dirty="0"/>
              <a:t>debut in 1964 with his elder brothers </a:t>
            </a:r>
            <a:r>
              <a:rPr lang="en-US" dirty="0" smtClean="0"/>
              <a:t>Jackie</a:t>
            </a:r>
            <a:r>
              <a:rPr lang="en-US" dirty="0"/>
              <a:t>, Tito, Jermaine, and Marlon as a member of the Jackson 5. He began his solo career in 1971.</a:t>
            </a:r>
          </a:p>
          <a:p>
            <a:pPr algn="ctr"/>
            <a:r>
              <a:rPr lang="it-IT" dirty="0"/>
              <a:t>Michael Joseph Jackson (29 agosto 1958 - 25 giugno 2009) è stato cantante, cantautore, produttore, ballerino, attore e filantropo americano. Chiamato il "Re del Pop", i suoi contributi alla musica, alla danza e alla moda insieme alla sua vita pubblicitaria ha reso lui una figura globale della cultura popolare per oltre quattro decadi.</a:t>
            </a:r>
            <a:br>
              <a:rPr lang="it-IT" dirty="0"/>
            </a:br>
            <a:r>
              <a:rPr lang="it-IT" dirty="0"/>
              <a:t/>
            </a:r>
            <a:br>
              <a:rPr lang="it-IT" dirty="0"/>
            </a:br>
            <a:r>
              <a:rPr lang="it-IT" dirty="0"/>
              <a:t>L'ottavo figlio della famiglia Jackson, Michael ha fatto il suo debutto professionale nel 1964 con i fratelli più anziani Jackie, Tito, </a:t>
            </a:r>
            <a:r>
              <a:rPr lang="it-IT" dirty="0" err="1"/>
              <a:t>Jermaine</a:t>
            </a:r>
            <a:r>
              <a:rPr lang="it-IT" dirty="0"/>
              <a:t> e Marlon come membro del Jackson 5. Ha iniziato la sua carriera solista nel 1971.</a:t>
            </a:r>
            <a:endParaRPr lang="it-IT" dirty="0">
              <a:solidFill>
                <a:srgbClr val="FF0000"/>
              </a:solidFill>
            </a:endParaRPr>
          </a:p>
        </p:txBody>
      </p:sp>
    </p:spTree>
    <p:extLst>
      <p:ext uri="{BB962C8B-B14F-4D97-AF65-F5344CB8AC3E}">
        <p14:creationId xmlns:p14="http://schemas.microsoft.com/office/powerpoint/2010/main" val="1220241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heel(1)">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anim calcmode="lin" valueType="num">
                                      <p:cBhvr>
                                        <p:cTn id="26" dur="2000" fill="hold"/>
                                        <p:tgtEl>
                                          <p:spTgt spid="5"/>
                                        </p:tgtEl>
                                        <p:attrNameLst>
                                          <p:attrName>ppt_w</p:attrName>
                                        </p:attrNameLst>
                                      </p:cBhvr>
                                      <p:tavLst>
                                        <p:tav tm="0" fmla="#ppt_w*sin(2.5*pi*$)">
                                          <p:val>
                                            <p:fltVal val="0"/>
                                          </p:val>
                                        </p:tav>
                                        <p:tav tm="100000">
                                          <p:val>
                                            <p:fltVal val="1"/>
                                          </p:val>
                                        </p:tav>
                                      </p:tavLst>
                                    </p:anim>
                                    <p:anim calcmode="lin" valueType="num">
                                      <p:cBhvr>
                                        <p:cTn id="27"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783</Words>
  <Application>Microsoft Office PowerPoint</Application>
  <PresentationFormat>Widescreen</PresentationFormat>
  <Paragraphs>26</Paragraphs>
  <Slides>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7</vt:i4>
      </vt:variant>
    </vt:vector>
  </HeadingPairs>
  <TitlesOfParts>
    <vt:vector size="12" baseType="lpstr">
      <vt:lpstr>Arial</vt:lpstr>
      <vt:lpstr>Calibri</vt:lpstr>
      <vt:lpstr>Calibri Light</vt:lpstr>
      <vt:lpstr>Verdana</vt:lpstr>
      <vt:lpstr>Tema di Office</vt:lpstr>
      <vt:lpstr>STATI UNITI D’AMERICA</vt:lpstr>
      <vt:lpstr>THE STATES OF USA</vt:lpstr>
      <vt:lpstr>WASHINGTON THE WHITE HOUSE</vt:lpstr>
      <vt:lpstr>    BARACK OBAMA</vt:lpstr>
      <vt:lpstr>Martin Luther King</vt:lpstr>
      <vt:lpstr>                      THE TWIN TOWERS</vt:lpstr>
      <vt:lpstr>       Michael Jackson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 uniti d’america</dc:title>
  <dc:creator>Alunno</dc:creator>
  <cp:lastModifiedBy>Buonincontri</cp:lastModifiedBy>
  <cp:revision>18</cp:revision>
  <dcterms:created xsi:type="dcterms:W3CDTF">2017-03-31T10:29:25Z</dcterms:created>
  <dcterms:modified xsi:type="dcterms:W3CDTF">2017-08-01T09:30:45Z</dcterms:modified>
</cp:coreProperties>
</file>