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74" r:id="rId5"/>
    <p:sldId id="258" r:id="rId6"/>
    <p:sldId id="281" r:id="rId7"/>
    <p:sldId id="259" r:id="rId8"/>
    <p:sldId id="260" r:id="rId9"/>
    <p:sldId id="261" r:id="rId10"/>
    <p:sldId id="264" r:id="rId11"/>
    <p:sldId id="262" r:id="rId12"/>
    <p:sldId id="263" r:id="rId13"/>
    <p:sldId id="265" r:id="rId14"/>
    <p:sldId id="270" r:id="rId15"/>
    <p:sldId id="266" r:id="rId16"/>
    <p:sldId id="275" r:id="rId17"/>
    <p:sldId id="267" r:id="rId18"/>
    <p:sldId id="268" r:id="rId19"/>
    <p:sldId id="277" r:id="rId20"/>
    <p:sldId id="278" r:id="rId21"/>
    <p:sldId id="279" r:id="rId22"/>
    <p:sldId id="269" r:id="rId23"/>
    <p:sldId id="271" r:id="rId24"/>
    <p:sldId id="272" r:id="rId25"/>
    <p:sldId id="273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itetto serpico" initials="as" lastIdx="1" clrIdx="0">
    <p:extLst>
      <p:ext uri="{19B8F6BF-5375-455C-9EA6-DF929625EA0E}">
        <p15:presenceInfo xmlns:p15="http://schemas.microsoft.com/office/powerpoint/2012/main" userId="830f3c5f5a8405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8" autoAdjust="0"/>
    <p:restoredTop sz="94660"/>
  </p:normalViewPr>
  <p:slideViewPr>
    <p:cSldViewPr>
      <p:cViewPr varScale="1">
        <p:scale>
          <a:sx n="79" d="100"/>
          <a:sy n="79" d="100"/>
        </p:scale>
        <p:origin x="126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4T19:28:35.243" idx="1">
    <p:pos x="5282" y="3683"/>
    <p:text>Viva la scuola Carducci!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7658-7442-4AB0-8377-7A4E68F03637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82E8-CE3C-4140-A8F8-F04C780BB6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57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7658-7442-4AB0-8377-7A4E68F03637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82E8-CE3C-4140-A8F8-F04C780BB6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55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7658-7442-4AB0-8377-7A4E68F03637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82E8-CE3C-4140-A8F8-F04C780BB6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99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7658-7442-4AB0-8377-7A4E68F03637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82E8-CE3C-4140-A8F8-F04C780BB6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68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7658-7442-4AB0-8377-7A4E68F03637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82E8-CE3C-4140-A8F8-F04C780BB6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18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7658-7442-4AB0-8377-7A4E68F03637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82E8-CE3C-4140-A8F8-F04C780BB6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411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7658-7442-4AB0-8377-7A4E68F03637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82E8-CE3C-4140-A8F8-F04C780BB6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63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7658-7442-4AB0-8377-7A4E68F03637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82E8-CE3C-4140-A8F8-F04C780BB6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38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7658-7442-4AB0-8377-7A4E68F03637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82E8-CE3C-4140-A8F8-F04C780BB6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62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7658-7442-4AB0-8377-7A4E68F03637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82E8-CE3C-4140-A8F8-F04C780BB6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97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7658-7442-4AB0-8377-7A4E68F03637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82E8-CE3C-4140-A8F8-F04C780BB6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41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37658-7442-4AB0-8377-7A4E68F03637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482E8-CE3C-4140-A8F8-F04C780BB6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Desktop\stemma-comune-mariglianella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96917" y="1409351"/>
            <a:ext cx="2827043" cy="371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5682593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2348" y="799896"/>
            <a:ext cx="4601801" cy="3474720"/>
          </a:xfrm>
        </p:spPr>
        <p:txBody>
          <a:bodyPr>
            <a:normAutofit/>
          </a:bodyPr>
          <a:lstStyle/>
          <a:p>
            <a:pPr algn="r"/>
            <a:br>
              <a:rPr lang="it-IT"/>
            </a:br>
            <a:r>
              <a:rPr lang="it-IT" b="1"/>
              <a:t>I.C. G. Carducci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2348" y="4389120"/>
            <a:ext cx="4601801" cy="1655762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it-IT" sz="3000"/>
              <a:t>P.O.F.: </a:t>
            </a:r>
            <a:r>
              <a:rPr lang="it-IT" sz="3000" i="1"/>
              <a:t>Un docente, un alunno, una penna possono cambiare… Mariglianella</a:t>
            </a:r>
            <a:r>
              <a:rPr lang="it-IT" sz="3000"/>
              <a:t>… ANALISI DI UN PROGETTO </a:t>
            </a: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356305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288" y="-12577"/>
            <a:ext cx="971028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376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5"/>
          <a:stretch/>
        </p:blipFill>
        <p:spPr bwMode="auto">
          <a:xfrm>
            <a:off x="3614166" y="10"/>
            <a:ext cx="5529834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8" y="0"/>
            <a:ext cx="7101526" cy="6857999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9" y="0"/>
            <a:ext cx="6058539" cy="6857999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03504" y="2807494"/>
            <a:ext cx="3711321" cy="1988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70000"/>
              </a:lnSpc>
            </a:pPr>
            <a:r>
              <a:rPr lang="en-US" sz="3400">
                <a:solidFill>
                  <a:srgbClr val="FFFFFF"/>
                </a:solidFill>
              </a:rPr>
              <a:t>Abbiamo i campioni del mondo di pattinaggio che si allenano in condizioni estreme</a:t>
            </a:r>
          </a:p>
        </p:txBody>
      </p:sp>
    </p:spTree>
    <p:extLst>
      <p:ext uri="{BB962C8B-B14F-4D97-AF65-F5344CB8AC3E}">
        <p14:creationId xmlns:p14="http://schemas.microsoft.com/office/powerpoint/2010/main" val="1498828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/>
              <a:t>In cambio della cubatura , la Parrocchia può riceve </a:t>
            </a:r>
            <a:r>
              <a:rPr lang="it-IT" sz="2800" i="1" u="sng" dirty="0">
                <a:solidFill>
                  <a:srgbClr val="C00000"/>
                </a:solidFill>
              </a:rPr>
              <a:t>GRATUITAMENTE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/>
              <a:t>un </a:t>
            </a:r>
            <a:r>
              <a:rPr lang="it-IT" sz="2800" dirty="0">
                <a:solidFill>
                  <a:srgbClr val="00B0F0"/>
                </a:solidFill>
              </a:rPr>
              <a:t>teatro per 350 </a:t>
            </a:r>
            <a:r>
              <a:rPr lang="it-IT" sz="2800" dirty="0"/>
              <a:t>posti e un </a:t>
            </a:r>
            <a:r>
              <a:rPr lang="it-IT" sz="2800" dirty="0">
                <a:solidFill>
                  <a:srgbClr val="00B050"/>
                </a:solidFill>
              </a:rPr>
              <a:t>campo da calcio  in sintetico di ultima generazione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37659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05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i="1" dirty="0">
                <a:solidFill>
                  <a:srgbClr val="00B050"/>
                </a:solidFill>
              </a:rPr>
              <a:t>I nostri concittadini campioni mondiali di pattinaggio si potrebbero allenare ove meritano…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84" y="1772816"/>
            <a:ext cx="566463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555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9144000" cy="2615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89" y="481345"/>
            <a:ext cx="5145798" cy="345557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258" y="4502331"/>
            <a:ext cx="8074058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300"/>
              <a:t>I ragazzi potrebbero giocare a calcio su un terreno che non genera infortuni: un campo in sintetico di ultima generazione</a:t>
            </a:r>
          </a:p>
        </p:txBody>
      </p:sp>
    </p:spTree>
    <p:extLst>
      <p:ext uri="{BB962C8B-B14F-4D97-AF65-F5344CB8AC3E}">
        <p14:creationId xmlns:p14="http://schemas.microsoft.com/office/powerpoint/2010/main" val="1778231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1388" y="2125266"/>
            <a:ext cx="5432612" cy="4732734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5980"/>
            <a:ext cx="5549382" cy="473202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59" y="2728331"/>
            <a:ext cx="3192727" cy="3192727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/>
              <a:t>Nota bene: </a:t>
            </a:r>
            <a:r>
              <a:rPr lang="it-IT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NESSUNA COLATA di CEMENTO!!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728333"/>
            <a:ext cx="3237992" cy="3192726"/>
          </a:xfrm>
        </p:spPr>
        <p:txBody>
          <a:bodyPr anchor="ctr">
            <a:no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Non si altera il contingente </a:t>
            </a:r>
            <a:r>
              <a:rPr lang="it-IT" sz="2400" dirty="0">
                <a:solidFill>
                  <a:schemeClr val="bg1"/>
                </a:solidFill>
              </a:rPr>
              <a:t>(cubatura edificabile totale) comunale;</a:t>
            </a:r>
          </a:p>
          <a:p>
            <a:r>
              <a:rPr lang="it-IT" sz="2400" i="1" dirty="0">
                <a:solidFill>
                  <a:schemeClr val="bg1"/>
                </a:solidFill>
              </a:rPr>
              <a:t>Nemmeno un solo millimetro cubo di cemento in più rispetto a quanto previsto dal piano regolatore generale.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19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r="411" b="1"/>
          <a:stretch/>
        </p:blipFill>
        <p:spPr>
          <a:xfrm>
            <a:off x="4567960" y="10"/>
            <a:ext cx="4576040" cy="6857990"/>
          </a:xfrm>
          <a:prstGeom prst="rect">
            <a:avLst/>
          </a:prstGeom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3761223" cy="1676603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it-IT" sz="4100" dirty="0">
                <a:solidFill>
                  <a:srgbClr val="FF0000"/>
                </a:solidFill>
              </a:rPr>
              <a:t>Un dono a costo zero della Parrocchia alla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6698" y="2438401"/>
            <a:ext cx="3761222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b="1" dirty="0">
                <a:solidFill>
                  <a:srgbClr val="0070C0"/>
                </a:solidFill>
              </a:rPr>
              <a:t>Nessun costo per la Collettività, nè per la Parrocchia </a:t>
            </a:r>
          </a:p>
          <a:p>
            <a:pPr>
              <a:lnSpc>
                <a:spcPct val="90000"/>
              </a:lnSpc>
            </a:pPr>
            <a:r>
              <a:rPr lang="it-IT" b="1" dirty="0"/>
              <a:t>(come da STUDIO DI FATTIBILITA’ Scolavino-Serpico pubblicato dal Sito della Parrocchia)</a:t>
            </a:r>
          </a:p>
          <a:p>
            <a:pPr>
              <a:lnSpc>
                <a:spcPct val="90000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2300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5506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6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2699792"/>
            <a:ext cx="3701978" cy="306370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751" y="609600"/>
            <a:ext cx="7890527" cy="1578012"/>
          </a:xfrm>
        </p:spPr>
        <p:txBody>
          <a:bodyPr>
            <a:normAutofit/>
          </a:bodyPr>
          <a:lstStyle/>
          <a:p>
            <a:r>
              <a:rPr lang="it-IT" dirty="0"/>
              <a:t>LA LEGGE REGIONALE LO PREVEDE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1" y="2501105"/>
            <a:ext cx="3702050" cy="3461079"/>
          </a:xfrm>
        </p:spPr>
        <p:txBody>
          <a:bodyPr>
            <a:normAutofit/>
          </a:bodyPr>
          <a:lstStyle/>
          <a:p>
            <a:r>
              <a:rPr lang="it-IT" sz="1500" dirty="0"/>
              <a:t>L’articolo 12 della Legge Urbanistica Regionale prevede l’</a:t>
            </a:r>
            <a:r>
              <a:rPr lang="it-IT" sz="1500" b="1" dirty="0"/>
              <a:t>ACCORDO DI </a:t>
            </a:r>
            <a:r>
              <a:rPr lang="it-IT" sz="1500" b="1" dirty="0" err="1"/>
              <a:t>PROGRAMMA:</a:t>
            </a:r>
            <a:r>
              <a:rPr lang="it-IT" sz="1500" dirty="0" err="1"/>
              <a:t>..</a:t>
            </a:r>
            <a:r>
              <a:rPr lang="it-IT" sz="1500" i="1" dirty="0" err="1"/>
              <a:t>un</a:t>
            </a:r>
            <a:r>
              <a:rPr lang="it-IT" sz="1500" i="1" dirty="0"/>
              <a:t> terreno da edificabile diventa per attrezzature </a:t>
            </a:r>
            <a:r>
              <a:rPr lang="it-IT" sz="1500" dirty="0"/>
              <a:t>(e si realizzano: il campo, il fotovoltaico, il teatro…), contemporaneamente , un terreno da agricolo diventa edificabile … </a:t>
            </a:r>
            <a:r>
              <a:rPr lang="it-IT" sz="1500" dirty="0">
                <a:solidFill>
                  <a:srgbClr val="FFFF00"/>
                </a:solidFill>
              </a:rPr>
              <a:t>basta mettere a sedere intorno a un tavolo il Sindaco, il Parroco, un Rappresentante dell’ Area Metropolitana </a:t>
            </a:r>
            <a:r>
              <a:rPr lang="it-IT" sz="1500" dirty="0"/>
              <a:t>….   CI VUOLE SOLO BUONA VOLONTA’….!!! </a:t>
            </a:r>
          </a:p>
        </p:txBody>
      </p:sp>
    </p:spTree>
    <p:extLst>
      <p:ext uri="{BB962C8B-B14F-4D97-AF65-F5344CB8AC3E}">
        <p14:creationId xmlns:p14="http://schemas.microsoft.com/office/powerpoint/2010/main" val="2812677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0598" y="2125266"/>
            <a:ext cx="6533402" cy="4732734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125980"/>
            <a:ext cx="4448591" cy="4731862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7" y="3582985"/>
            <a:ext cx="3878033" cy="1334499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4104" y="0"/>
            <a:ext cx="4509896" cy="1990727"/>
          </a:xfrm>
          <a:custGeom>
            <a:avLst/>
            <a:gdLst>
              <a:gd name="connsiteX0" fmla="*/ 3409105 w 4509896"/>
              <a:gd name="connsiteY0" fmla="*/ 0 h 1990727"/>
              <a:gd name="connsiteX1" fmla="*/ 4509896 w 4509896"/>
              <a:gd name="connsiteY1" fmla="*/ 0 h 1990727"/>
              <a:gd name="connsiteX2" fmla="*/ 4509896 w 4509896"/>
              <a:gd name="connsiteY2" fmla="*/ 1987376 h 1990727"/>
              <a:gd name="connsiteX3" fmla="*/ 3409106 w 4509896"/>
              <a:gd name="connsiteY3" fmla="*/ 1987376 h 1990727"/>
              <a:gd name="connsiteX4" fmla="*/ 3409106 w 4509896"/>
              <a:gd name="connsiteY4" fmla="*/ 1990727 h 1990727"/>
              <a:gd name="connsiteX5" fmla="*/ 0 w 4509896"/>
              <a:gd name="connsiteY5" fmla="*/ 1990727 h 1990727"/>
              <a:gd name="connsiteX6" fmla="*/ 21666 w 4509896"/>
              <a:gd name="connsiteY6" fmla="*/ 1908295 h 1990727"/>
              <a:gd name="connsiteX7" fmla="*/ 745728 w 4509896"/>
              <a:gd name="connsiteY7" fmla="*/ 4 h 1990727"/>
              <a:gd name="connsiteX8" fmla="*/ 3409105 w 4509896"/>
              <a:gd name="connsiteY8" fmla="*/ 4 h 199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9896" h="1990727">
                <a:moveTo>
                  <a:pt x="3409105" y="0"/>
                </a:moveTo>
                <a:lnTo>
                  <a:pt x="4509896" y="0"/>
                </a:lnTo>
                <a:lnTo>
                  <a:pt x="4509896" y="1987376"/>
                </a:lnTo>
                <a:lnTo>
                  <a:pt x="3409106" y="1987376"/>
                </a:lnTo>
                <a:lnTo>
                  <a:pt x="3409106" y="1990727"/>
                </a:lnTo>
                <a:lnTo>
                  <a:pt x="0" y="1990727"/>
                </a:lnTo>
                <a:lnTo>
                  <a:pt x="21666" y="1908295"/>
                </a:lnTo>
                <a:lnTo>
                  <a:pt x="745728" y="4"/>
                </a:lnTo>
                <a:lnTo>
                  <a:pt x="3409105" y="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34537"/>
            <a:ext cx="4005454" cy="14645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3700"/>
              <a:t>LE IMPRESE CREDONO NEL PROGETTO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1" y="2487215"/>
            <a:ext cx="2591216" cy="304378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1600" dirty="0">
                <a:solidFill>
                  <a:schemeClr val="bg1"/>
                </a:solidFill>
              </a:rPr>
              <a:t>• L’ACEN (associazione costruttori edili napoletani) </a:t>
            </a:r>
            <a:r>
              <a:rPr lang="it-IT" sz="1600" b="1" i="1" dirty="0">
                <a:solidFill>
                  <a:schemeClr val="bg1"/>
                </a:solidFill>
              </a:rPr>
              <a:t>ha adottato il progetto e l’ha proposto alle oltre 500 imprese consociate</a:t>
            </a:r>
            <a:r>
              <a:rPr lang="it-IT" sz="1600" dirty="0">
                <a:solidFill>
                  <a:schemeClr val="bg1"/>
                </a:solidFill>
              </a:rPr>
              <a:t>.         Il responsabile della divulgazione è stato       l’arch. Barbara </a:t>
            </a:r>
            <a:r>
              <a:rPr lang="it-IT" sz="1600" dirty="0" err="1">
                <a:solidFill>
                  <a:schemeClr val="bg1"/>
                </a:solidFill>
              </a:rPr>
              <a:t>Rubertelli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600" dirty="0">
                <a:solidFill>
                  <a:srgbClr val="FFC000"/>
                </a:solidFill>
              </a:rPr>
              <a:t>Al bando hanno partecipato diverse Imprese. Ne è stata scelta una prima…ora si è proposta </a:t>
            </a:r>
            <a:r>
              <a:rPr lang="it-IT" sz="1600" b="1" i="1" dirty="0">
                <a:solidFill>
                  <a:srgbClr val="FFC000"/>
                </a:solidFill>
              </a:rPr>
              <a:t>una importante e giovane Ditta Locale</a:t>
            </a:r>
            <a:r>
              <a:rPr lang="it-IT" sz="1600" dirty="0">
                <a:solidFill>
                  <a:srgbClr val="FFC000"/>
                </a:solidFill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2665930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4" b="25158"/>
          <a:stretch/>
        </p:blipFill>
        <p:spPr>
          <a:xfrm>
            <a:off x="1" y="1"/>
            <a:ext cx="9143999" cy="423948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7837" y="4559523"/>
            <a:ext cx="8176103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/>
              <a:t>IL PROGETTO</a:t>
            </a:r>
          </a:p>
        </p:txBody>
      </p:sp>
    </p:spTree>
    <p:extLst>
      <p:ext uri="{BB962C8B-B14F-4D97-AF65-F5344CB8AC3E}">
        <p14:creationId xmlns:p14="http://schemas.microsoft.com/office/powerpoint/2010/main" val="417082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050" name="Picture 2" descr="C:\Users\utente\Desktop\CHIES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7879" b="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3764613"/>
            <a:ext cx="4107942" cy="22562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0059" y="3929204"/>
            <a:ext cx="3458199" cy="12067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/>
              <a:t>PROGETTO TERRITORIO</a:t>
            </a:r>
          </a:p>
        </p:txBody>
      </p:sp>
    </p:spTree>
    <p:extLst>
      <p:ext uri="{BB962C8B-B14F-4D97-AF65-F5344CB8AC3E}">
        <p14:creationId xmlns:p14="http://schemas.microsoft.com/office/powerpoint/2010/main" val="1888076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" b="34344"/>
          <a:stretch/>
        </p:blipFill>
        <p:spPr>
          <a:xfrm>
            <a:off x="1" y="1"/>
            <a:ext cx="9143999" cy="423948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7837" y="4559523"/>
            <a:ext cx="8176103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/>
              <a:t>IL PROGETTO</a:t>
            </a:r>
          </a:p>
        </p:txBody>
      </p:sp>
    </p:spTree>
    <p:extLst>
      <p:ext uri="{BB962C8B-B14F-4D97-AF65-F5344CB8AC3E}">
        <p14:creationId xmlns:p14="http://schemas.microsoft.com/office/powerpoint/2010/main" val="1660664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>
                <a:solidFill>
                  <a:srgbClr val="00B050"/>
                </a:solidFill>
              </a:rPr>
              <a:t>IL PROGETTO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87726"/>
            <a:ext cx="4176464" cy="3132349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1687726"/>
            <a:ext cx="4175246" cy="313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8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5506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6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61" y="2501105"/>
            <a:ext cx="3227456" cy="346107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751" y="609600"/>
            <a:ext cx="7890527" cy="1578012"/>
          </a:xfrm>
        </p:spPr>
        <p:txBody>
          <a:bodyPr>
            <a:normAutofit/>
          </a:bodyPr>
          <a:lstStyle/>
          <a:p>
            <a:r>
              <a:rPr lang="it-IT" dirty="0"/>
              <a:t>IL DANNO E LA BEFFA ???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1" y="2501105"/>
            <a:ext cx="3702050" cy="3461079"/>
          </a:xfrm>
        </p:spPr>
        <p:txBody>
          <a:bodyPr>
            <a:normAutofit/>
          </a:bodyPr>
          <a:lstStyle/>
          <a:p>
            <a:r>
              <a:rPr lang="it-IT" sz="1500" dirty="0"/>
              <a:t>Qualora la Parrocchia non realizzasse questo progetto, le previsioni di un prossimo strumento urbanistico potrebbero attribuire al campo della Parrocchia una destinazione ad attrezzature….Il fondo non sarebbe più edificabile…Ciò </a:t>
            </a:r>
            <a:r>
              <a:rPr lang="it-IT" sz="1500" dirty="0">
                <a:solidFill>
                  <a:srgbClr val="FFFF00"/>
                </a:solidFill>
              </a:rPr>
              <a:t>comporterebbe </a:t>
            </a:r>
            <a:r>
              <a:rPr lang="it-IT" sz="1500" b="1" u="sng" dirty="0">
                <a:solidFill>
                  <a:srgbClr val="FFFF00"/>
                </a:solidFill>
              </a:rPr>
              <a:t>la perdita di circa 1,5 milioni di euro da parte della Parrocchia , ossia l’ equivalente del costo del teatro e delle aule per il catechismo che ORA riceverebbe in permuta!!</a:t>
            </a:r>
          </a:p>
        </p:txBody>
      </p:sp>
    </p:spTree>
    <p:extLst>
      <p:ext uri="{BB962C8B-B14F-4D97-AF65-F5344CB8AC3E}">
        <p14:creationId xmlns:p14="http://schemas.microsoft.com/office/powerpoint/2010/main" val="1295453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9144000" cy="2615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58" y="481345"/>
            <a:ext cx="4342298" cy="367425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258" y="4502331"/>
            <a:ext cx="8074058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5100"/>
              <a:t>Il progetto analizzato ha una valenza comprensoriale</a:t>
            </a:r>
          </a:p>
        </p:txBody>
      </p:sp>
    </p:spTree>
    <p:extLst>
      <p:ext uri="{BB962C8B-B14F-4D97-AF65-F5344CB8AC3E}">
        <p14:creationId xmlns:p14="http://schemas.microsoft.com/office/powerpoint/2010/main" val="3332962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5091" y="260648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Mariglianella </a:t>
            </a:r>
            <a:br>
              <a:rPr lang="it-IT" sz="2800" b="1" dirty="0">
                <a:solidFill>
                  <a:srgbClr val="0070C0"/>
                </a:solidFill>
              </a:rPr>
            </a:br>
            <a:r>
              <a:rPr lang="it-IT" sz="2800" b="1" dirty="0">
                <a:solidFill>
                  <a:srgbClr val="0070C0"/>
                </a:solidFill>
              </a:rPr>
              <a:t>non più uno dei vertici del Triangolo della Morte!</a:t>
            </a:r>
            <a:r>
              <a:rPr lang="it-IT" sz="2800" b="1" dirty="0"/>
              <a:t> 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60848"/>
            <a:ext cx="2738525" cy="1841698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149080"/>
            <a:ext cx="876300" cy="13239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40" y="4149080"/>
            <a:ext cx="268409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30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i="1" dirty="0">
                <a:solidFill>
                  <a:srgbClr val="0070C0"/>
                </a:solidFill>
              </a:rPr>
              <a:t>Ma la Mariglianella che vogliono gli alunni della Carducci!!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01" y="1700808"/>
            <a:ext cx="3727198" cy="2819919"/>
          </a:xfrm>
        </p:spPr>
      </p:pic>
      <p:sp>
        <p:nvSpPr>
          <p:cNvPr id="6" name="CasellaDiTesto 5"/>
          <p:cNvSpPr txBox="1"/>
          <p:nvPr/>
        </p:nvSpPr>
        <p:spPr>
          <a:xfrm>
            <a:off x="6732240" y="5445224"/>
            <a:ext cx="160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A.s.</a:t>
            </a:r>
            <a:r>
              <a:rPr lang="it-IT" dirty="0"/>
              <a:t> 2016/2017</a:t>
            </a:r>
          </a:p>
        </p:txBody>
      </p:sp>
    </p:spTree>
    <p:extLst>
      <p:ext uri="{BB962C8B-B14F-4D97-AF65-F5344CB8AC3E}">
        <p14:creationId xmlns:p14="http://schemas.microsoft.com/office/powerpoint/2010/main" val="331418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752" y="320041"/>
            <a:ext cx="4150476" cy="5861304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7264" y="478241"/>
            <a:ext cx="3911452" cy="1325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2800" dirty="0">
                <a:solidFill>
                  <a:srgbClr val="FF0000"/>
                </a:solidFill>
              </a:rPr>
              <a:t>IL GRUPPO TERRITORIO HA SVOLTO INDAGINI SUL CAMPO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528888"/>
            <a:ext cx="3879850" cy="2909887"/>
          </a:xfrm>
        </p:spPr>
      </p:pic>
    </p:spTree>
    <p:extLst>
      <p:ext uri="{BB962C8B-B14F-4D97-AF65-F5344CB8AC3E}">
        <p14:creationId xmlns:p14="http://schemas.microsoft.com/office/powerpoint/2010/main" val="350275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3050406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99" y="4197693"/>
            <a:ext cx="5330898" cy="195910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039" y="637866"/>
            <a:ext cx="2538663" cy="553909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700" dirty="0"/>
              <a:t>Gli Alunni del </a:t>
            </a:r>
            <a:r>
              <a:rPr lang="it-IT" sz="3700" dirty="0">
                <a:solidFill>
                  <a:srgbClr val="0070C0"/>
                </a:solidFill>
              </a:rPr>
              <a:t>Gruppo Territorio </a:t>
            </a:r>
            <a:r>
              <a:rPr lang="it-IT" sz="3700" dirty="0"/>
              <a:t>hanno </a:t>
            </a:r>
            <a:r>
              <a:rPr lang="it-IT" sz="3700" b="1" i="1" dirty="0"/>
              <a:t>analizzato</a:t>
            </a:r>
            <a:r>
              <a:rPr lang="it-IT" sz="3700" dirty="0"/>
              <a:t> un progetto concreto, insieme ai Docenti..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07098" y="649892"/>
            <a:ext cx="5330898" cy="3189748"/>
          </a:xfrm>
        </p:spPr>
        <p:txBody>
          <a:bodyPr>
            <a:normAutofit/>
          </a:bodyPr>
          <a:lstStyle/>
          <a:p>
            <a:r>
              <a:rPr lang="it-IT" sz="2000" dirty="0"/>
              <a:t>Un progetto, quello analizzato, </a:t>
            </a:r>
            <a:r>
              <a:rPr lang="it-IT" sz="2000" i="1" dirty="0"/>
              <a:t>pubblicato dal Sito della Parrocchia</a:t>
            </a:r>
            <a:r>
              <a:rPr lang="it-IT" sz="2000" dirty="0"/>
              <a:t>, di cui è a conoscenza </a:t>
            </a:r>
            <a:r>
              <a:rPr lang="it-IT" sz="2000" dirty="0">
                <a:solidFill>
                  <a:srgbClr val="FF0000"/>
                </a:solidFill>
              </a:rPr>
              <a:t>l’Amministrazione Comunale</a:t>
            </a:r>
            <a:r>
              <a:rPr lang="it-IT" sz="2000" dirty="0"/>
              <a:t>, che ha già avuto il consenso sia del precedente Vescovo che della </a:t>
            </a:r>
            <a:r>
              <a:rPr lang="it-IT" sz="2000" dirty="0">
                <a:solidFill>
                  <a:srgbClr val="FF0000"/>
                </a:solidFill>
              </a:rPr>
              <a:t>Commissione Affari Economici della   Curia di Nola</a:t>
            </a:r>
          </a:p>
          <a:p>
            <a:r>
              <a:rPr lang="it-IT" sz="2000" dirty="0"/>
              <a:t>                                                                                  </a:t>
            </a:r>
            <a:r>
              <a:rPr lang="it-IT" sz="1000" dirty="0"/>
              <a:t>foto tratta Dal Profilo Facebook della Parrocchia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22378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3074" name="Picture 2" descr="C:\Users\utente\Desktop\chiesa1.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1" b="9706"/>
          <a:stretch/>
        </p:blipFill>
        <p:spPr bwMode="auto">
          <a:xfrm>
            <a:off x="1" y="1"/>
            <a:ext cx="9143999" cy="42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7837" y="4559523"/>
            <a:ext cx="8176103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300" dirty="0"/>
              <a:t>La </a:t>
            </a:r>
            <a:r>
              <a:rPr lang="en-US" sz="3300" dirty="0" err="1"/>
              <a:t>Parrocchia</a:t>
            </a:r>
            <a:r>
              <a:rPr lang="en-US" sz="3300" dirty="0"/>
              <a:t> di </a:t>
            </a:r>
            <a:r>
              <a:rPr lang="en-US" sz="3300" dirty="0" err="1"/>
              <a:t>Mariglianella</a:t>
            </a:r>
            <a:r>
              <a:rPr lang="en-US" sz="3300" dirty="0"/>
              <a:t> è </a:t>
            </a:r>
            <a:r>
              <a:rPr lang="en-US" sz="3300" dirty="0" err="1"/>
              <a:t>proprietaria</a:t>
            </a:r>
            <a:r>
              <a:rPr lang="en-US" sz="3300" dirty="0"/>
              <a:t> di </a:t>
            </a:r>
            <a:r>
              <a:rPr lang="en-US" sz="3300" b="1" dirty="0"/>
              <a:t>un </a:t>
            </a:r>
            <a:r>
              <a:rPr lang="en-US" sz="3300" b="1" dirty="0" err="1"/>
              <a:t>suolo</a:t>
            </a:r>
            <a:r>
              <a:rPr lang="en-US" sz="3300" b="1" dirty="0"/>
              <a:t> </a:t>
            </a:r>
            <a:r>
              <a:rPr lang="en-US" sz="3300" b="1" dirty="0" err="1"/>
              <a:t>edificabile</a:t>
            </a:r>
            <a:r>
              <a:rPr lang="en-US" sz="3300" b="1" dirty="0"/>
              <a:t> </a:t>
            </a:r>
            <a:r>
              <a:rPr lang="en-US" sz="3300" b="1" dirty="0" err="1"/>
              <a:t>ove</a:t>
            </a:r>
            <a:r>
              <a:rPr lang="en-US" sz="3300" b="1" dirty="0"/>
              <a:t> </a:t>
            </a:r>
            <a:r>
              <a:rPr lang="en-US" sz="3300" b="1" dirty="0" err="1"/>
              <a:t>si</a:t>
            </a:r>
            <a:r>
              <a:rPr lang="en-US" sz="3300" b="1" dirty="0"/>
              <a:t> </a:t>
            </a:r>
            <a:r>
              <a:rPr lang="en-US" sz="3300" b="1" dirty="0" err="1"/>
              <a:t>gioca</a:t>
            </a:r>
            <a:r>
              <a:rPr lang="en-US" sz="3300" b="1" dirty="0"/>
              <a:t> a calcio</a:t>
            </a:r>
            <a:r>
              <a:rPr lang="en-US" sz="3300" dirty="0"/>
              <a:t> in </a:t>
            </a:r>
            <a:r>
              <a:rPr lang="en-US" sz="3300" dirty="0" err="1"/>
              <a:t>condizioni</a:t>
            </a:r>
            <a:r>
              <a:rPr lang="en-US" sz="3300" dirty="0"/>
              <a:t> </a:t>
            </a:r>
            <a:r>
              <a:rPr lang="en-US" sz="3300" dirty="0" err="1"/>
              <a:t>estreme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66784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7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3764613"/>
            <a:ext cx="4107942" cy="22562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0059" y="3929204"/>
            <a:ext cx="3458199" cy="120677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just">
              <a:lnSpc>
                <a:spcPct val="70000"/>
              </a:lnSpc>
            </a:pPr>
            <a:r>
              <a:rPr lang="en-US" sz="3300" dirty="0"/>
              <a:t>Il campo </a:t>
            </a:r>
            <a:r>
              <a:rPr lang="en-US" sz="3300" dirty="0" err="1"/>
              <a:t>ove</a:t>
            </a:r>
            <a:r>
              <a:rPr lang="en-US" sz="3300" dirty="0"/>
              <a:t> </a:t>
            </a:r>
            <a:r>
              <a:rPr lang="en-US" sz="3300" dirty="0" err="1"/>
              <a:t>si</a:t>
            </a:r>
            <a:r>
              <a:rPr lang="en-US" sz="3300" dirty="0"/>
              <a:t> </a:t>
            </a:r>
            <a:r>
              <a:rPr lang="en-US" sz="3300" dirty="0" err="1"/>
              <a:t>gioca</a:t>
            </a:r>
            <a:r>
              <a:rPr lang="en-US" sz="3300" dirty="0"/>
              <a:t> (col </a:t>
            </a:r>
            <a:r>
              <a:rPr lang="en-US" sz="3300" dirty="0" err="1"/>
              <a:t>rischio</a:t>
            </a:r>
            <a:r>
              <a:rPr lang="en-US" sz="3300" dirty="0"/>
              <a:t> di </a:t>
            </a:r>
            <a:r>
              <a:rPr lang="en-US" sz="3300" dirty="0" err="1"/>
              <a:t>farsi</a:t>
            </a:r>
            <a:r>
              <a:rPr lang="en-US" sz="3300" dirty="0"/>
              <a:t> male..)  è un </a:t>
            </a:r>
            <a:r>
              <a:rPr lang="en-US" sz="3300" dirty="0" err="1"/>
              <a:t>terreno</a:t>
            </a:r>
            <a:r>
              <a:rPr lang="en-US" sz="3300" dirty="0"/>
              <a:t> </a:t>
            </a:r>
            <a:r>
              <a:rPr lang="en-US" sz="3300" dirty="0" err="1"/>
              <a:t>edificabile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981495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C00000"/>
                </a:solidFill>
              </a:rPr>
              <a:t>La cubatura prevista dal P.R.G. (Piano </a:t>
            </a:r>
            <a:r>
              <a:rPr lang="it-IT" sz="2000">
                <a:solidFill>
                  <a:srgbClr val="C00000"/>
                </a:solidFill>
              </a:rPr>
              <a:t>Regolatore Generale) consentirebbe </a:t>
            </a:r>
            <a:r>
              <a:rPr lang="it-IT" sz="2000" dirty="0">
                <a:solidFill>
                  <a:srgbClr val="C00000"/>
                </a:solidFill>
              </a:rPr>
              <a:t>la realizzazione di circa </a:t>
            </a:r>
            <a:r>
              <a:rPr lang="it-IT" sz="2000" u="sng" dirty="0">
                <a:solidFill>
                  <a:srgbClr val="00B0F0"/>
                </a:solidFill>
              </a:rPr>
              <a:t>40 appartamenti </a:t>
            </a:r>
            <a:r>
              <a:rPr lang="it-IT" sz="2000" dirty="0">
                <a:solidFill>
                  <a:srgbClr val="00B0F0"/>
                </a:solidFill>
              </a:rPr>
              <a:t>sul fondo della Parrocchia ora utilizzato come campo da calcio</a:t>
            </a:r>
          </a:p>
        </p:txBody>
      </p:sp>
      <p:pic>
        <p:nvPicPr>
          <p:cNvPr id="4098" name="Picture 2" descr="C:\Users\utente\Desktop\4380352_MGTHUMB-INTER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2 4"/>
          <p:cNvCxnSpPr/>
          <p:nvPr/>
        </p:nvCxnSpPr>
        <p:spPr>
          <a:xfrm flipH="1">
            <a:off x="827584" y="1556792"/>
            <a:ext cx="7118987" cy="4752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1187624" y="1628800"/>
            <a:ext cx="7056784" cy="4680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66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122" name="Picture 2" descr="C:\Users\utente\Desktop\raf\soldi-euro1[1]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" b="11609"/>
          <a:stretch/>
        </p:blipFill>
        <p:spPr bwMode="auto">
          <a:xfrm>
            <a:off x="1" y="1"/>
            <a:ext cx="9143999" cy="42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7837" y="4559523"/>
            <a:ext cx="8176103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300" dirty="0"/>
              <a:t>La </a:t>
            </a:r>
            <a:r>
              <a:rPr lang="en-US" sz="3300" dirty="0" err="1"/>
              <a:t>Parrocchia</a:t>
            </a:r>
            <a:r>
              <a:rPr lang="en-US" sz="3300" dirty="0"/>
              <a:t> non </a:t>
            </a:r>
            <a:r>
              <a:rPr lang="en-US" sz="3300" dirty="0" err="1"/>
              <a:t>intende</a:t>
            </a:r>
            <a:r>
              <a:rPr lang="en-US" sz="3300" dirty="0"/>
              <a:t> </a:t>
            </a:r>
            <a:r>
              <a:rPr lang="en-US" sz="3300" dirty="0" err="1"/>
              <a:t>realizzare</a:t>
            </a:r>
            <a:r>
              <a:rPr lang="en-US" sz="3300" dirty="0"/>
              <a:t> </a:t>
            </a:r>
            <a:r>
              <a:rPr lang="en-US" sz="3300" dirty="0" err="1"/>
              <a:t>gli</a:t>
            </a:r>
            <a:r>
              <a:rPr lang="en-US" sz="3300" dirty="0"/>
              <a:t> </a:t>
            </a:r>
            <a:r>
              <a:rPr lang="en-US" sz="3300" dirty="0" err="1"/>
              <a:t>appartamenti</a:t>
            </a:r>
            <a:r>
              <a:rPr lang="en-US" sz="3300" dirty="0"/>
              <a:t> e </a:t>
            </a:r>
            <a:r>
              <a:rPr lang="en-US" sz="3300" i="1" u="sng" dirty="0" err="1">
                <a:solidFill>
                  <a:srgbClr val="FF0000"/>
                </a:solidFill>
              </a:rPr>
              <a:t>può</a:t>
            </a:r>
            <a:r>
              <a:rPr lang="en-US" sz="3300" i="1" u="sng" dirty="0">
                <a:solidFill>
                  <a:srgbClr val="FF0000"/>
                </a:solidFill>
              </a:rPr>
              <a:t> </a:t>
            </a:r>
            <a:r>
              <a:rPr lang="en-US" sz="3300" i="1" u="sng" dirty="0" err="1">
                <a:solidFill>
                  <a:srgbClr val="FF0000"/>
                </a:solidFill>
              </a:rPr>
              <a:t>cedere</a:t>
            </a:r>
            <a:r>
              <a:rPr lang="en-US" sz="3300" i="1" u="sng" dirty="0">
                <a:solidFill>
                  <a:srgbClr val="FF0000"/>
                </a:solidFill>
              </a:rPr>
              <a:t> la </a:t>
            </a:r>
            <a:r>
              <a:rPr lang="en-US" sz="3300" i="1" u="sng" dirty="0" err="1">
                <a:solidFill>
                  <a:srgbClr val="FF0000"/>
                </a:solidFill>
              </a:rPr>
              <a:t>cubatura</a:t>
            </a:r>
            <a:r>
              <a:rPr lang="en-US" sz="3300" i="1" u="sng" dirty="0">
                <a:solidFill>
                  <a:srgbClr val="FF0000"/>
                </a:solidFill>
              </a:rPr>
              <a:t> a </a:t>
            </a:r>
            <a:r>
              <a:rPr lang="en-US" sz="3300" i="1" u="sng" dirty="0" err="1">
                <a:solidFill>
                  <a:srgbClr val="FF0000"/>
                </a:solidFill>
              </a:rPr>
              <a:t>Privati</a:t>
            </a:r>
            <a:r>
              <a:rPr lang="en-US" sz="3300" dirty="0"/>
              <a:t> </a:t>
            </a:r>
            <a:r>
              <a:rPr lang="en-US" sz="3300" dirty="0" err="1"/>
              <a:t>che</a:t>
            </a:r>
            <a:r>
              <a:rPr lang="en-US" sz="3300" dirty="0"/>
              <a:t> </a:t>
            </a:r>
            <a:r>
              <a:rPr lang="en-US" sz="3300" dirty="0" err="1"/>
              <a:t>investirebbero</a:t>
            </a:r>
            <a:r>
              <a:rPr lang="en-US" sz="3300" dirty="0"/>
              <a:t> </a:t>
            </a:r>
            <a:r>
              <a:rPr lang="en-US" sz="3300" dirty="0" err="1"/>
              <a:t>fondi</a:t>
            </a:r>
            <a:r>
              <a:rPr lang="en-US" sz="3300" dirty="0"/>
              <a:t> </a:t>
            </a:r>
            <a:r>
              <a:rPr lang="en-US" sz="3300" dirty="0" err="1"/>
              <a:t>propri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063045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5506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6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2850522"/>
            <a:ext cx="3701978" cy="276224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751" y="609600"/>
            <a:ext cx="7890527" cy="15780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3700" dirty="0"/>
              <a:t>La Parrocchia, SENZA SPENDERE UN SOLO EURO(!!) può realizzare una struttura utile alla Collettività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1" y="2501105"/>
            <a:ext cx="3702050" cy="3461079"/>
          </a:xfrm>
        </p:spPr>
        <p:txBody>
          <a:bodyPr>
            <a:normAutofit/>
          </a:bodyPr>
          <a:lstStyle/>
          <a:p>
            <a:r>
              <a:rPr lang="it-IT" sz="1500" dirty="0"/>
              <a:t>…e può gettare le basi per </a:t>
            </a:r>
            <a:r>
              <a:rPr lang="it-IT" sz="1500" dirty="0">
                <a:solidFill>
                  <a:srgbClr val="FFFF00"/>
                </a:solidFill>
              </a:rPr>
              <a:t>un campo polivalente coperto per calcio a 5 indoor, volley, basket e pattinaggio artistico </a:t>
            </a:r>
          </a:p>
          <a:p>
            <a:r>
              <a:rPr lang="it-IT" sz="1500" dirty="0">
                <a:solidFill>
                  <a:srgbClr val="FFFF00"/>
                </a:solidFill>
              </a:rPr>
              <a:t>…può realizzare un impianto fotovoltaico</a:t>
            </a:r>
            <a:r>
              <a:rPr lang="it-IT" sz="1500" dirty="0"/>
              <a:t>(sulla copertura del teatro) </a:t>
            </a:r>
            <a:r>
              <a:rPr lang="it-IT" sz="1500" i="1" dirty="0"/>
              <a:t>che alimenti, </a:t>
            </a:r>
            <a:r>
              <a:rPr lang="it-IT" sz="1500" i="1" u="sng" dirty="0"/>
              <a:t>a costo zero</a:t>
            </a:r>
            <a:r>
              <a:rPr lang="it-IT" sz="1500" i="1" dirty="0"/>
              <a:t>, la casa comunale la scuola e gli edifici comunali</a:t>
            </a:r>
          </a:p>
          <a:p>
            <a:endParaRPr lang="it-IT" sz="1500" i="1" dirty="0"/>
          </a:p>
        </p:txBody>
      </p:sp>
    </p:spTree>
    <p:extLst>
      <p:ext uri="{BB962C8B-B14F-4D97-AF65-F5344CB8AC3E}">
        <p14:creationId xmlns:p14="http://schemas.microsoft.com/office/powerpoint/2010/main" val="3513839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626</Words>
  <Application>Microsoft Office PowerPoint</Application>
  <PresentationFormat>Presentazione su schermo (4:3)</PresentationFormat>
  <Paragraphs>38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8" baseType="lpstr">
      <vt:lpstr>Arial</vt:lpstr>
      <vt:lpstr>Calibri</vt:lpstr>
      <vt:lpstr>Tema di Office</vt:lpstr>
      <vt:lpstr> I.C. G. Carducci</vt:lpstr>
      <vt:lpstr>PROGETTO TERRITORIO</vt:lpstr>
      <vt:lpstr>IL GRUPPO TERRITORIO HA SVOLTO INDAGINI SUL CAMPO</vt:lpstr>
      <vt:lpstr>Gli Alunni del Gruppo Territorio hanno analizzato un progetto concreto, insieme ai Docenti..</vt:lpstr>
      <vt:lpstr>La Parrocchia di Mariglianella è proprietaria di un suolo edificabile ove si gioca a calcio in condizioni estreme</vt:lpstr>
      <vt:lpstr>Il campo ove si gioca (col rischio di farsi male..)  è un terreno edificabile</vt:lpstr>
      <vt:lpstr>La cubatura prevista dal P.R.G. (Piano Regolatore Generale) consentirebbe la realizzazione di circa 40 appartamenti sul fondo della Parrocchia ora utilizzato come campo da calcio</vt:lpstr>
      <vt:lpstr>La Parrocchia non intende realizzare gli appartamenti e può cedere la cubatura a Privati che investirebbero fondi propri</vt:lpstr>
      <vt:lpstr>La Parrocchia, SENZA SPENDERE UN SOLO EURO(!!) può realizzare una struttura utile alla Collettività</vt:lpstr>
      <vt:lpstr>Presentazione standard di PowerPoint</vt:lpstr>
      <vt:lpstr>Abbiamo i campioni del mondo di pattinaggio che si allenano in condizioni estreme</vt:lpstr>
      <vt:lpstr>In cambio della cubatura , la Parrocchia può riceve GRATUITAMENTE un teatro per 350 posti e un campo da calcio  in sintetico di ultima generazione</vt:lpstr>
      <vt:lpstr>I nostri concittadini campioni mondiali di pattinaggio si potrebbero allenare ove meritano…</vt:lpstr>
      <vt:lpstr>I ragazzi potrebbero giocare a calcio su un terreno che non genera infortuni: un campo in sintetico di ultima generazione</vt:lpstr>
      <vt:lpstr>Nota bene: NESSUNA COLATA di CEMENTO!!</vt:lpstr>
      <vt:lpstr>Un dono a costo zero della Parrocchia alla Comunità</vt:lpstr>
      <vt:lpstr>LA LEGGE REGIONALE LO PREVEDE </vt:lpstr>
      <vt:lpstr>LE IMPRESE CREDONO NEL PROGETTO</vt:lpstr>
      <vt:lpstr>IL PROGETTO</vt:lpstr>
      <vt:lpstr>IL PROGETTO</vt:lpstr>
      <vt:lpstr>IL PROGETTO</vt:lpstr>
      <vt:lpstr>IL DANNO E LA BEFFA ??? </vt:lpstr>
      <vt:lpstr>Il progetto analizzato ha una valenza comprensoriale</vt:lpstr>
      <vt:lpstr>Mariglianella  non più uno dei vertici del Triangolo della Morte! </vt:lpstr>
      <vt:lpstr>Ma la Mariglianella che vogliono gli alunni della Carducci!!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I.C.G.Carducci</dc:title>
  <dc:creator>utente</dc:creator>
  <cp:lastModifiedBy>User</cp:lastModifiedBy>
  <cp:revision>37</cp:revision>
  <dcterms:created xsi:type="dcterms:W3CDTF">2017-04-04T11:34:17Z</dcterms:created>
  <dcterms:modified xsi:type="dcterms:W3CDTF">2017-05-08T10:45:05Z</dcterms:modified>
</cp:coreProperties>
</file>