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69" r:id="rId4"/>
    <p:sldId id="260" r:id="rId5"/>
    <p:sldId id="258" r:id="rId6"/>
    <p:sldId id="259" r:id="rId7"/>
    <p:sldId id="261" r:id="rId8"/>
    <p:sldId id="262" r:id="rId9"/>
    <p:sldId id="263" r:id="rId10"/>
    <p:sldId id="264" r:id="rId11"/>
    <p:sldId id="265" r:id="rId12"/>
    <p:sldId id="267" r:id="rId13"/>
    <p:sldId id="266" r:id="rId14"/>
    <p:sldId id="271" r:id="rId15"/>
    <p:sldId id="272" r:id="rId16"/>
    <p:sldId id="274" r:id="rId17"/>
    <p:sldId id="275" r:id="rId18"/>
    <p:sldId id="276" r:id="rId19"/>
    <p:sldId id="277"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2" autoAdjust="0"/>
    <p:restoredTop sz="94662" autoAdjust="0"/>
  </p:normalViewPr>
  <p:slideViewPr>
    <p:cSldViewPr>
      <p:cViewPr>
        <p:scale>
          <a:sx n="77" d="100"/>
          <a:sy n="77" d="100"/>
        </p:scale>
        <p:origin x="-306"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E3D67-74BE-4C7F-AB4E-FB19ADDF319A}" type="datetimeFigureOut">
              <a:rPr lang="it-IT" smtClean="0"/>
              <a:t>28/05/2015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2D14E-4BB6-4912-B12F-8F9239A75730}" type="slidenum">
              <a:rPr lang="it-IT" smtClean="0"/>
              <a:t>‹N›</a:t>
            </a:fld>
            <a:endParaRPr lang="it-IT"/>
          </a:p>
        </p:txBody>
      </p:sp>
    </p:spTree>
    <p:extLst>
      <p:ext uri="{BB962C8B-B14F-4D97-AF65-F5344CB8AC3E}">
        <p14:creationId xmlns:p14="http://schemas.microsoft.com/office/powerpoint/2010/main" val="38713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4</a:t>
            </a:fld>
            <a:endParaRPr lang="it-IT" dirty="0"/>
          </a:p>
        </p:txBody>
      </p:sp>
    </p:spTree>
    <p:extLst>
      <p:ext uri="{BB962C8B-B14F-4D97-AF65-F5344CB8AC3E}">
        <p14:creationId xmlns:p14="http://schemas.microsoft.com/office/powerpoint/2010/main" val="132996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18</a:t>
            </a:fld>
            <a:endParaRPr lang="it-IT"/>
          </a:p>
        </p:txBody>
      </p:sp>
    </p:spTree>
    <p:extLst>
      <p:ext uri="{BB962C8B-B14F-4D97-AF65-F5344CB8AC3E}">
        <p14:creationId xmlns:p14="http://schemas.microsoft.com/office/powerpoint/2010/main" val="43235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5</a:t>
            </a:fld>
            <a:endParaRPr lang="it-IT"/>
          </a:p>
        </p:txBody>
      </p:sp>
    </p:spTree>
    <p:extLst>
      <p:ext uri="{BB962C8B-B14F-4D97-AF65-F5344CB8AC3E}">
        <p14:creationId xmlns:p14="http://schemas.microsoft.com/office/powerpoint/2010/main" val="201081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6</a:t>
            </a:fld>
            <a:endParaRPr lang="it-IT"/>
          </a:p>
        </p:txBody>
      </p:sp>
    </p:spTree>
    <p:extLst>
      <p:ext uri="{BB962C8B-B14F-4D97-AF65-F5344CB8AC3E}">
        <p14:creationId xmlns:p14="http://schemas.microsoft.com/office/powerpoint/2010/main" val="240939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7</a:t>
            </a:fld>
            <a:endParaRPr lang="it-IT"/>
          </a:p>
        </p:txBody>
      </p:sp>
    </p:spTree>
    <p:extLst>
      <p:ext uri="{BB962C8B-B14F-4D97-AF65-F5344CB8AC3E}">
        <p14:creationId xmlns:p14="http://schemas.microsoft.com/office/powerpoint/2010/main" val="112922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8</a:t>
            </a:fld>
            <a:endParaRPr lang="it-IT"/>
          </a:p>
        </p:txBody>
      </p:sp>
    </p:spTree>
    <p:extLst>
      <p:ext uri="{BB962C8B-B14F-4D97-AF65-F5344CB8AC3E}">
        <p14:creationId xmlns:p14="http://schemas.microsoft.com/office/powerpoint/2010/main" val="317274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4622D14E-4BB6-4912-B12F-8F9239A75730}" type="slidenum">
              <a:rPr lang="it-IT" smtClean="0"/>
              <a:t>10</a:t>
            </a:fld>
            <a:endParaRPr lang="it-IT"/>
          </a:p>
        </p:txBody>
      </p:sp>
    </p:spTree>
    <p:extLst>
      <p:ext uri="{BB962C8B-B14F-4D97-AF65-F5344CB8AC3E}">
        <p14:creationId xmlns:p14="http://schemas.microsoft.com/office/powerpoint/2010/main" val="423435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11</a:t>
            </a:fld>
            <a:endParaRPr lang="it-IT"/>
          </a:p>
        </p:txBody>
      </p:sp>
    </p:spTree>
    <p:extLst>
      <p:ext uri="{BB962C8B-B14F-4D97-AF65-F5344CB8AC3E}">
        <p14:creationId xmlns:p14="http://schemas.microsoft.com/office/powerpoint/2010/main" val="124378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12</a:t>
            </a:fld>
            <a:endParaRPr lang="it-IT"/>
          </a:p>
        </p:txBody>
      </p:sp>
    </p:spTree>
    <p:extLst>
      <p:ext uri="{BB962C8B-B14F-4D97-AF65-F5344CB8AC3E}">
        <p14:creationId xmlns:p14="http://schemas.microsoft.com/office/powerpoint/2010/main" val="132100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622D14E-4BB6-4912-B12F-8F9239A75730}" type="slidenum">
              <a:rPr lang="it-IT" smtClean="0"/>
              <a:t>13</a:t>
            </a:fld>
            <a:endParaRPr lang="it-IT"/>
          </a:p>
        </p:txBody>
      </p:sp>
    </p:spTree>
    <p:extLst>
      <p:ext uri="{BB962C8B-B14F-4D97-AF65-F5344CB8AC3E}">
        <p14:creationId xmlns:p14="http://schemas.microsoft.com/office/powerpoint/2010/main" val="382762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F28E78D-52D5-4449-842B-B4683E6F3D41}" type="datetimeFigureOut">
              <a:rPr lang="it-IT" smtClean="0"/>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236194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F28E78D-52D5-4449-842B-B4683E6F3D41}" type="datetimeFigureOut">
              <a:rPr lang="it-IT" smtClean="0"/>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161525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F28E78D-52D5-4449-842B-B4683E6F3D41}" type="datetimeFigureOut">
              <a:rPr lang="it-IT" smtClean="0"/>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255483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F28E78D-52D5-4449-842B-B4683E6F3D41}" type="datetimeFigureOut">
              <a:rPr lang="it-IT" smtClean="0"/>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154192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F28E78D-52D5-4449-842B-B4683E6F3D41}" type="datetimeFigureOut">
              <a:rPr lang="it-IT" smtClean="0"/>
              <a:t>28/05/2015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146972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F28E78D-52D5-4449-842B-B4683E6F3D41}" type="datetimeFigureOut">
              <a:rPr lang="it-IT" smtClean="0"/>
              <a:t>28/05/2015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137691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F28E78D-52D5-4449-842B-B4683E6F3D41}" type="datetimeFigureOut">
              <a:rPr lang="it-IT" smtClean="0"/>
              <a:t>28/05/2015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35789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F28E78D-52D5-4449-842B-B4683E6F3D41}" type="datetimeFigureOut">
              <a:rPr lang="it-IT" smtClean="0"/>
              <a:t>28/05/2015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426003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F28E78D-52D5-4449-842B-B4683E6F3D41}" type="datetimeFigureOut">
              <a:rPr lang="it-IT" smtClean="0"/>
              <a:t>28/05/2015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289080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F28E78D-52D5-4449-842B-B4683E6F3D41}" type="datetimeFigureOut">
              <a:rPr lang="it-IT" smtClean="0"/>
              <a:t>28/05/2015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30717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F28E78D-52D5-4449-842B-B4683E6F3D41}" type="datetimeFigureOut">
              <a:rPr lang="it-IT" smtClean="0"/>
              <a:t>28/05/2015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8ED496-98C2-41FB-91BD-7BA79263DD35}" type="slidenum">
              <a:rPr lang="it-IT" smtClean="0"/>
              <a:t>‹N›</a:t>
            </a:fld>
            <a:endParaRPr lang="it-IT"/>
          </a:p>
        </p:txBody>
      </p:sp>
    </p:spTree>
    <p:extLst>
      <p:ext uri="{BB962C8B-B14F-4D97-AF65-F5344CB8AC3E}">
        <p14:creationId xmlns:p14="http://schemas.microsoft.com/office/powerpoint/2010/main" val="261005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8E78D-52D5-4449-842B-B4683E6F3D41}" type="datetimeFigureOut">
              <a:rPr lang="it-IT" smtClean="0"/>
              <a:t>28/05/2015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ED496-98C2-41FB-91BD-7BA79263DD35}" type="slidenum">
              <a:rPr lang="it-IT" smtClean="0"/>
              <a:t>‹N›</a:t>
            </a:fld>
            <a:endParaRPr lang="it-IT"/>
          </a:p>
        </p:txBody>
      </p:sp>
    </p:spTree>
    <p:extLst>
      <p:ext uri="{BB962C8B-B14F-4D97-AF65-F5344CB8AC3E}">
        <p14:creationId xmlns:p14="http://schemas.microsoft.com/office/powerpoint/2010/main" val="361152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it.wikipedia.org/wiki/Londra" TargetMode="External"/><Relationship Id="rId7" Type="http://schemas.openxmlformats.org/officeDocument/2006/relationships/hyperlink" Target="http://it.wikipedia.org/wiki/XII_secolo"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hyperlink" Target="http://it.wikipedia.org/wiki/Trafalgar_Square" TargetMode="External"/><Relationship Id="rId5" Type="http://schemas.openxmlformats.org/officeDocument/2006/relationships/hyperlink" Target="http://it.wikipedia.org/wiki/Museo" TargetMode="External"/><Relationship Id="rId4" Type="http://schemas.openxmlformats.org/officeDocument/2006/relationships/hyperlink" Target="http://it.wikipedia.org/wiki/1824" TargetMode="External"/><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hyperlink" Target="http://it.wikipedia.org/wiki/Prigione" TargetMode="External"/><Relationship Id="rId3" Type="http://schemas.openxmlformats.org/officeDocument/2006/relationships/hyperlink" Target="http://it.wikipedia.org/wiki/Medioevo" TargetMode="External"/><Relationship Id="rId7" Type="http://schemas.openxmlformats.org/officeDocument/2006/relationships/hyperlink" Target="http://it.wikipedia.org/wiki/Palazzo_reale" TargetMode="External"/><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hyperlink" Target="http://it.wikipedia.org/wiki/Fortezza" TargetMode="External"/><Relationship Id="rId5" Type="http://schemas.openxmlformats.org/officeDocument/2006/relationships/hyperlink" Target="http://it.wikipedia.org/wiki/Fortificazione" TargetMode="External"/><Relationship Id="rId10" Type="http://schemas.openxmlformats.org/officeDocument/2006/relationships/image" Target="../media/image40.png"/><Relationship Id="rId4" Type="http://schemas.openxmlformats.org/officeDocument/2006/relationships/hyperlink" Target="http://it.wikipedia.org/wiki/1078" TargetMode="Externa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Knightsbridge" TargetMode="External"/><Relationship Id="rId13" Type="http://schemas.openxmlformats.org/officeDocument/2006/relationships/hyperlink" Target="http://it.wikipedia.org/w/index.php?title=Charles_Henry_Harrod&amp;action=edit&amp;redlink=1" TargetMode="External"/><Relationship Id="rId18" Type="http://schemas.openxmlformats.org/officeDocument/2006/relationships/hyperlink" Target="http://it.wikipedia.org/wiki/Grande_magazzino" TargetMode="External"/><Relationship Id="rId3" Type="http://schemas.openxmlformats.org/officeDocument/2006/relationships/image" Target="../media/image49.jpeg"/><Relationship Id="rId7" Type="http://schemas.openxmlformats.org/officeDocument/2006/relationships/hyperlink" Target="http://en.wikipedia.org/wiki/Brompton_Road" TargetMode="External"/><Relationship Id="rId12" Type="http://schemas.openxmlformats.org/officeDocument/2006/relationships/hyperlink" Target="http://it.wikipedia.org/wiki/Londra" TargetMode="External"/><Relationship Id="rId17" Type="http://schemas.openxmlformats.org/officeDocument/2006/relationships/hyperlink" Target="http://it.wikipedia.org/wiki/Antico_Egitto" TargetMode="External"/><Relationship Id="rId2" Type="http://schemas.openxmlformats.org/officeDocument/2006/relationships/notesSlide" Target="../notesSlides/notesSlide10.xml"/><Relationship Id="rId16" Type="http://schemas.openxmlformats.org/officeDocument/2006/relationships/hyperlink" Target="http://it.wikipedia.org/wiki/Hyde_Park" TargetMode="External"/><Relationship Id="rId20"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hyperlink" Target="http://en.wikipedia.org/wiki/Department_store" TargetMode="External"/><Relationship Id="rId11" Type="http://schemas.openxmlformats.org/officeDocument/2006/relationships/hyperlink" Target="http://it.wikipedia.org/wiki/East_End" TargetMode="External"/><Relationship Id="rId5" Type="http://schemas.openxmlformats.org/officeDocument/2006/relationships/image" Target="../media/image51.png"/><Relationship Id="rId15" Type="http://schemas.openxmlformats.org/officeDocument/2006/relationships/hyperlink" Target="http://it.wikipedia.org/wiki/1849" TargetMode="External"/><Relationship Id="rId10" Type="http://schemas.openxmlformats.org/officeDocument/2006/relationships/image" Target="../media/image53.png"/><Relationship Id="rId19" Type="http://schemas.openxmlformats.org/officeDocument/2006/relationships/hyperlink" Target="http://it.wikipedia.org/wiki/Artigianato_artistico" TargetMode="External"/><Relationship Id="rId4" Type="http://schemas.openxmlformats.org/officeDocument/2006/relationships/image" Target="../media/image50.png"/><Relationship Id="rId9" Type="http://schemas.openxmlformats.org/officeDocument/2006/relationships/image" Target="../media/image52.png"/><Relationship Id="rId14" Type="http://schemas.openxmlformats.org/officeDocument/2006/relationships/hyperlink" Target="http://it.wikipedia.org/wiki/Esse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8.gif"/><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t.wikipedia.org/wiki/File:St_Pauls_Cathedral_from_West.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it/imgres?imgurl=http://www.pitstopracingcar.it/public/zoom_55367493_bandiera_inglese_105x55.JPG&amp;imgrefurl=http://www.pitstopracingcar.it/prodotto-143755/ADESIVO-BANDIERA-INGLESE.aspx&amp;h=768&amp;w=1024&amp;tbnid=-4Iipf-kmC6_rM:&amp;zoom=1&amp;docid=qs9-5XgTMcCc-M&amp;ei=KRlSVfv3BKyu7gbTkICwCw&amp;tbm=isch&amp;ved=0CH8QMyg8MDw" TargetMode="External"/><Relationship Id="rId13" Type="http://schemas.openxmlformats.org/officeDocument/2006/relationships/hyperlink" Target="http://www.google.it/imgres?imgurl=http://www.irmasport.com/immagini/novita-converse-bandiera-inglese-impossibile-resistere-2447.jpg&amp;imgrefurl=http://www.irmasport.com/novita_converse-bandiera-inglese-impossibile-resistere.html&amp;h=400&amp;w=680&amp;tbnid=EZhpniH8nqzGVM:&amp;zoom=1&amp;docid=LgUBhLHBQwLcQM&amp;ei=KRlSVfv3BKyu7gbTkICwCw&amp;tbm=isch&amp;ved=0CIQBEDMoQTBB" TargetMode="External"/><Relationship Id="rId18" Type="http://schemas.openxmlformats.org/officeDocument/2006/relationships/hyperlink" Target="http://www.google.it/imgres?imgurl=http://www.stickersline.com/images/bandiera_inglese.jpg&amp;imgrefurl=http://www.ebay.it/itm/Adesivi-bandiera-INGLESE-strappo-stickers-cm-22-/150541896723&amp;h=309&amp;w=450&amp;tbnid=QOPHOzxLvA4GnM:&amp;zoom=1&amp;docid=Ap1N0kO-xevIGM&amp;ei=KRlSVfv3BKyu7gbTkICwCw&amp;tbm=isch&amp;ved=0CIkBEDMoRjBG" TargetMode="External"/><Relationship Id="rId26" Type="http://schemas.openxmlformats.org/officeDocument/2006/relationships/hyperlink" Target="http://www.google.it/imgres?imgurl=http://www.atuttascuola.it/siti/stella/the_union_jack_file/image002.jpg&amp;imgrefurl=http://freescotsblog.blogspot.com/2011/11/st-andrews-day.html&amp;h=323&amp;w=565&amp;tbnid=pY7hFqqhzQoiMM:&amp;zoom=1&amp;docid=CVHs3gg6epyWKM&amp;ei=KRlSVfv3BKyu7gbTkICwCw&amp;tbm=isch&amp;ved=0CJEBEDMoTjBO" TargetMode="External"/><Relationship Id="rId39" Type="http://schemas.openxmlformats.org/officeDocument/2006/relationships/hyperlink" Target="http://www.google.it/imgres?imgurl=http://immagini.4ever.eu/data/download/aviazione/palloncino,-bandiera-inglese-156219.jpg&amp;imgrefurl=http://immagini.4ever.eu/aviazione/palloncino-156219&amp;h=2592&amp;w=3872&amp;tbnid=Zfq4_TYBUT67OM:&amp;zoom=1&amp;docid=H3HvacnIkreqZM&amp;ei=KRlSVfv3BKyu7gbTkICwCw&amp;tbm=isch&amp;ved=0CJ4BEDMoWzBb" TargetMode="External"/><Relationship Id="rId3" Type="http://schemas.openxmlformats.org/officeDocument/2006/relationships/image" Target="../media/image12.jpeg"/><Relationship Id="rId21" Type="http://schemas.openxmlformats.org/officeDocument/2006/relationships/hyperlink" Target="http://www.google.it/imgres?imgurl=http://www.lezioneonline.com/wp-content/uploads/Bandiera-Inglese-Palla-300x300.jpg&amp;imgrefurl=http://www.lezioneonline.com/come-imparare-piu-velocemente-a-parlare-linglese/&amp;h=300&amp;w=300&amp;tbnid=3ML-UjsWtSitrM:&amp;zoom=1&amp;docid=FLA2LoyBCOen-M&amp;ei=KRlSVfv3BKyu7gbTkICwCw&amp;tbm=isch&amp;ved=0CIwBEDMoSTBJ" TargetMode="External"/><Relationship Id="rId34" Type="http://schemas.openxmlformats.org/officeDocument/2006/relationships/hyperlink" Target="http://www.google.it/imgres?imgurl=http://www.majoshop.com/3663-thickbox_default/borsa-donna-pochette-teschio-pietra-vernice-bandiera-inglese-catena-v20141-1.jpg&amp;imgrefurl=http://www.majoshop.com/it/borse-donna/635-borsa-donna-pochette-teschio-pietra-vernice-bandiera-inglese-catena-v20141-1.html&amp;h=800&amp;w=800&amp;tbnid=ueOU6ta3xhk8pM:&amp;zoom=1&amp;docid=2v5K3kryReSeNM&amp;ei=KRlSVfv3BKyu7gbTkICwCw&amp;tbm=isch&amp;ved=0CJkBEDMoVjBW" TargetMode="External"/><Relationship Id="rId42" Type="http://schemas.openxmlformats.org/officeDocument/2006/relationships/hyperlink" Target="http://www.google.it/imgres?imgurl=http://m2.paperblog.com/i/154/1546273/una-torta-un-po-inglese-L-I5_ESV.jpeg&amp;imgrefurl=http://it.paperblog.com/una-torta-un-po-inglese-1546273/&amp;h=153&amp;w=320&amp;tbnid=fvFiBZNbrVgj9M:&amp;zoom=1&amp;docid=ptBpZGXTtbIe1M&amp;ei=KRlSVfv3BKyu7gbTkICwCw&amp;tbm=isch&amp;ved=0CKEBEDMoXjBe" TargetMode="External"/><Relationship Id="rId7" Type="http://schemas.openxmlformats.org/officeDocument/2006/relationships/hyperlink" Target="http://www.google.it/imgres?imgurl=http://www.studenti.it/pictures/20130516/bandiera-inglese.jpeg&amp;imgrefurl=http://www.studenti.it/maturita/tracce-maturita-2013/maturita-2013-come-affrontare-la-seconda-prova-del-linguistico.php&amp;h=549&amp;w=960&amp;tbnid=yFbkHlqtIa9WSM:&amp;zoom=1&amp;docid=BWUqsy4WDngOuM&amp;ei=KRlSVfv3BKyu7gbTkICwCw&amp;tbm=isch&amp;ved=0CH4QMyg7MDs" TargetMode="External"/><Relationship Id="rId12" Type="http://schemas.openxmlformats.org/officeDocument/2006/relationships/hyperlink" Target="http://www.google.it/imgres?imgurl=http://www.networkgiovani.net/sito/images/bandiera-inglese.jpg&amp;imgrefurl=http://www.networkgiovani.net/sito/index.php/scuola-e-formazione/613-dote-comune.html&amp;h=493&amp;w=624&amp;tbnid=9ZoToMvfXrJyVM:&amp;zoom=1&amp;docid=nH61b7-4ql099M&amp;ei=KRlSVfv3BKyu7gbTkICwCw&amp;tbm=isch&amp;ved=0CIMBEDMoQDBA" TargetMode="External"/><Relationship Id="rId17" Type="http://schemas.openxmlformats.org/officeDocument/2006/relationships/hyperlink" Target="http://www.google.it/imgres?imgurl=http://img1.fotoalbum.virgilio.it/v/www1-2/223/223491/425667/bandieraInglese-vi.jpg&amp;imgrefurl=http://fotoalbum.virgilio.it/giovanniboldrini/lebandieredigiovann/bandierainglese.html&amp;h=410&amp;w=500&amp;tbnid=AQdklJb80F4iMM:&amp;zoom=1&amp;docid=puUgTamJy_Xl1M&amp;ei=KRlSVfv3BKyu7gbTkICwCw&amp;tbm=isch&amp;ved=0CIgBEDMoRTBF" TargetMode="External"/><Relationship Id="rId25" Type="http://schemas.openxmlformats.org/officeDocument/2006/relationships/hyperlink" Target="http://www.google.it/imgres?imgurl=http://www.righouse.it/shop//immagini-prodotti/TavoloLondon_p.jpg&amp;imgrefurl=http://www.righouse.it/shop/tavoloscrivania-vetro-bandiera-inglese-.html&amp;h=768&amp;w=1024&amp;tbnid=0kaWDGS5ALghSM:&amp;zoom=1&amp;docid=d5HDiUTIxXc0pM&amp;ei=KRlSVfv3BKyu7gbTkICwCw&amp;tbm=isch&amp;ved=0CJABEDMoTTBN" TargetMode="External"/><Relationship Id="rId33" Type="http://schemas.openxmlformats.org/officeDocument/2006/relationships/hyperlink" Target="http://www.google.it/imgres?imgurl=http://files.spazioweb.it/aruba33976/image/bandiera-inglese1.png&amp;imgrefurl=http://www.bed-relax.it/bebcastellabate&amp;h=256&amp;w=256&amp;tbnid=CC1WuC-3lTblFM:&amp;zoom=1&amp;docid=4X5Iwqp9YPViNM&amp;ei=KRlSVfv3BKyu7gbTkICwCw&amp;tbm=isch&amp;ved=0CJgBEDMoVTBV" TargetMode="External"/><Relationship Id="rId38" Type="http://schemas.openxmlformats.org/officeDocument/2006/relationships/hyperlink" Target="http://www.google.it/imgres?imgurl=http://www.labiancheriaperlacasa.com/img/p/1/0/5/0/1050-large_default.jpg&amp;imgrefurl=http://www.labiancheriaperlacasa.com/zerbini/423-tappeto-zerbino-bandiera-inglese.html&amp;h=300&amp;w=300&amp;tbnid=84kMKuI3VlhKzM:&amp;zoom=1&amp;docid=H54BqgoQi12eeM&amp;ei=KRlSVfv3BKyu7gbTkICwCw&amp;tbm=isch&amp;ved=0CJ0BEDMoWjBa" TargetMode="External"/><Relationship Id="rId46" Type="http://schemas.openxmlformats.org/officeDocument/2006/relationships/image" Target="../media/image14.jpeg"/><Relationship Id="rId2" Type="http://schemas.openxmlformats.org/officeDocument/2006/relationships/notesSlide" Target="../notesSlides/notesSlide2.xml"/><Relationship Id="rId16" Type="http://schemas.openxmlformats.org/officeDocument/2006/relationships/hyperlink" Target="http://www.google.it/imgres?imgurl=http://www.videoandria.com/wordpress/wp-content/uploads/2013/04/bandiera-inglese.jpg&amp;imgrefurl=http://www.videoandria.com/2013/04/12/corso-di-inglese-base-organizzato-dallassociazione-artturism/&amp;h=173&amp;w=350&amp;tbnid=a70R3fc32d5ViM:&amp;zoom=1&amp;docid=6Cd4B8Z1S7Ec5M&amp;ei=KRlSVfv3BKyu7gbTkICwCw&amp;tbm=isch&amp;ved=0CIcBEDMoRDBE" TargetMode="External"/><Relationship Id="rId20" Type="http://schemas.openxmlformats.org/officeDocument/2006/relationships/hyperlink" Target="http://www.google.it/imgres?imgurl=http://www.giessescampolionline.com/media/catalog/product/cache/1/image/9df78eab33525d08d6e5fb8d27136e95/8/0/8000000016430-1643_3_7.jpg&amp;imgrefurl=http://www.giessescampolionline.com/tessuto-bandiera-inglese-pannelli-da-50-x-140-2-bandiere-da-50-x-70&amp;h=480&amp;w=480&amp;tbnid=1pWqrltqQ8plmM:&amp;zoom=1&amp;docid=wH8hHnVq5fJw-M&amp;ei=KRlSVfv3BKyu7gbTkICwCw&amp;tbm=isch&amp;ved=0CIsBEDMoSDBI" TargetMode="External"/><Relationship Id="rId29" Type="http://schemas.openxmlformats.org/officeDocument/2006/relationships/hyperlink" Target="http://www.google.it/imgres?imgurl=http://i.ebayimg.com/00/s/NTkxWDk4MA==/z/qTIAAMXQS6pRyCk5/$(KGrHqRHJDgFG8r)U5)zBRyCk4um(g~~60_35.JPG&amp;imgrefurl=http://www.ebay.it/itm/TAPPETO-INGRESSO-ZERBINO-CASA-BANDIERA-INGLESE-UK-TAPPETINI-COCCO-NATURALE-/360684023150&amp;h=181&amp;w=300&amp;tbnid=DnYEyN4bStmffM:&amp;zoom=1&amp;docid=fHmdVf7dtteoJM&amp;ei=KRlSVfv3BKyu7gbTkICwCw&amp;tbm=isch&amp;ved=0CJQBEDMoUTBR" TargetMode="External"/><Relationship Id="rId41" Type="http://schemas.openxmlformats.org/officeDocument/2006/relationships/hyperlink" Target="http://www.google.it/imgres?imgurl=http://www.tappezzeriabasso.com/web/wp-content/uploads/2012/02/sella-Triumph-bandiera-inglese-2-800x553.jpg&amp;imgrefurl=http://www.tappezzeriabasso.com/web/archives/portfolio/sella-triumph-bandiera-inglise&amp;h=553&amp;w=800&amp;tbnid=xAiYcoVJFaPNkM:&amp;zoom=1&amp;docid=nBKecO5ZDgXjPM&amp;ei=KRlSVfv3BKyu7gbTkICwCw&amp;tbm=isch&amp;ved=0CKABEDMoXTBd" TargetMode="External"/><Relationship Id="rId1" Type="http://schemas.openxmlformats.org/officeDocument/2006/relationships/slideLayout" Target="../slideLayouts/slideLayout2.xml"/><Relationship Id="rId6" Type="http://schemas.openxmlformats.org/officeDocument/2006/relationships/hyperlink" Target="http://www.google.it/imgres?imgurl=http://www.triumphchepassione.com/ecommerce/image/cache/adesivi-resinati-rotondi-union-jack-bandiera-inglese2-600x600.jpg&amp;imgrefurl=http://www.triumphchepassione.com/ecommerce/kit-3-adesivi-resinati-rotondi-con-bandiera-inglese-union-jack&amp;h=600&amp;w=600&amp;tbnid=KLx_9o1VAc_a0M:&amp;zoom=1&amp;docid=j3IL1JZ1Jy40_M&amp;ei=KRlSVfv3BKyu7gbTkICwCw&amp;tbm=isch&amp;ved=0CH0QMyg6MDo" TargetMode="External"/><Relationship Id="rId11" Type="http://schemas.openxmlformats.org/officeDocument/2006/relationships/hyperlink" Target="http://www.google.it/imgres?imgurl=http://www.cg-eshop.com/public/14752236_Tappeto_inghilterra.jpg&amp;imgrefurl=http://www.cg-eshop.com/prodotto-145438/CUSCINO-IN-COTONE-BANDIERA-INGLESE-.aspx&amp;h=659&amp;w=600&amp;tbnid=IDsUpjlrriSi0M:&amp;zoom=1&amp;docid=_womLnDnbh3G3M&amp;ei=KRlSVfv3BKyu7gbTkICwCw&amp;tbm=isch&amp;ved=0CIIBEDMoPzA_" TargetMode="External"/><Relationship Id="rId24" Type="http://schemas.openxmlformats.org/officeDocument/2006/relationships/hyperlink" Target="http://www.google.it/imgres?imgurl=http://www.centostorie.it/public/site/wp-content/uploads/2013/12/bandiera-inglese.jpg&amp;imgrefurl=http://www.centostorie.it/public/site/index.php/2014/02/lets-speak-english-3/&amp;h=311&amp;w=400&amp;tbnid=H-mgAJlKITgGmM:&amp;zoom=1&amp;docid=H2-_FI5vsp2diM&amp;ei=KRlSVfv3BKyu7gbTkICwCw&amp;tbm=isch&amp;ved=0CI8BEDMoTDBM" TargetMode="External"/><Relationship Id="rId32" Type="http://schemas.openxmlformats.org/officeDocument/2006/relationships/hyperlink" Target="http://www.google.it/imgres?imgurl=http://www.alberti-import-export.it/img-prodotto_I272.jpg&amp;imgrefurl=http://www.alberti-import-export.it/Cuscino_bandiera_inglese_rettangolare__Complementi_d_arredo_272_lit_v.html&amp;h=472&amp;w=640&amp;tbnid=KT9Ox-jYYwvtKM:&amp;zoom=1&amp;docid=IB2hFXi89hkOrM&amp;ei=KRlSVfv3BKyu7gbTkICwCw&amp;tbm=isch&amp;ved=0CJcBEDMoVDBU" TargetMode="External"/><Relationship Id="rId37" Type="http://schemas.openxmlformats.org/officeDocument/2006/relationships/hyperlink" Target="http://www.google.it/imgres?imgurl=http://www.andreapelli.it/Bandiera_Inglese.jpg&amp;imgrefurl=http://www.andreapelli.it/&amp;h=240&amp;w=360&amp;tbnid=hgJ7UZ1696iWgM:&amp;zoom=1&amp;docid=gfIqaZ3TGw8sRM&amp;ei=KRlSVfv3BKyu7gbTkICwCw&amp;tbm=isch&amp;ved=0CJwBEDMoWTBZ" TargetMode="External"/><Relationship Id="rId40" Type="http://schemas.openxmlformats.org/officeDocument/2006/relationships/hyperlink" Target="http://www.google.it/imgres?imgurl=http://upload.wikimedia.org/wikipedia/commons/6/63/Union_flag.jpg&amp;imgrefurl=http://it.wikipedia.org/wiki/Bandiera_del_Regno_Unito&amp;h=1536&amp;w=2048&amp;tbnid=fpwlO7KV8EQYdM:&amp;zoom=1&amp;docid=Wr9E3_HP8NQeeM&amp;ei=KRlSVfv3BKyu7gbTkICwCw&amp;tbm=isch&amp;ved=0CJ8BEDMoXDBc" TargetMode="External"/><Relationship Id="rId45" Type="http://schemas.openxmlformats.org/officeDocument/2006/relationships/hyperlink" Target="http://www.unife.it/studenti/internazionale/elementicomuni/bandiera-inglese/view" TargetMode="External"/><Relationship Id="rId5" Type="http://schemas.openxmlformats.org/officeDocument/2006/relationships/hyperlink" Target="http://www.google.it/imgres?imgurl=http://www.londonita.com/londrablog/wp-content/uploads/2013/05/bandiera-inglese.jpg&amp;imgrefurl=http://www.londonita.com/londrablog/curiosita-di-londra/&amp;h=333&amp;w=500&amp;tbnid=3MJpay7ehjQcQM:&amp;zoom=1&amp;docid=yR51YVpfdEGTYM&amp;ei=KRlSVfv3BKyu7gbTkICwCw&amp;tbm=isch&amp;ved=0CHwQMyg5MDk" TargetMode="External"/><Relationship Id="rId15" Type="http://schemas.openxmlformats.org/officeDocument/2006/relationships/hyperlink" Target="http://www.google.it/imgres?imgurl=http://u.jimdo.com/www100/o/s5db3a2045f1e56a1/img/ie145f78d90b0b59a/1352459763/orig/image.jpg&amp;imgrefurl=http://gruppomaruccia.jimdo.com/tutte-le-categorie/peluche-cuscini/cuscino-bandiera-inglese-a-forma-di-cuore/&amp;h=459&amp;w=550&amp;tbnid=LMFECdLZCv2x7M:&amp;zoom=1&amp;docid=MpqZmY_sgH6lkM&amp;ei=KRlSVfv3BKyu7gbTkICwCw&amp;tbm=isch&amp;ved=0CIYBEDMoQzBD" TargetMode="External"/><Relationship Id="rId23" Type="http://schemas.openxmlformats.org/officeDocument/2006/relationships/hyperlink" Target="http://www.google.it/imgres?imgurl=http://sfondionline.altervista.org/wp-content/uploads/2011/10/bandiera-inglese.jpg&amp;imgrefurl=http://sfondionline.altervista.org/bandiera-inghilterra-5527&amp;h=768&amp;w=1024&amp;tbnid=JSlldwjSjkDHzM:&amp;zoom=1&amp;docid=FWKey0lrhFFHkM&amp;ei=KRlSVfv3BKyu7gbTkICwCw&amp;tbm=isch&amp;ved=0CI4BEDMoSzBL" TargetMode="External"/><Relationship Id="rId28" Type="http://schemas.openxmlformats.org/officeDocument/2006/relationships/hyperlink" Target="http://www.google.it/imgres?imgurl=http://image.nanopress.it/donna/fotogallery/625X0/70589/bandiera-inglese-per-nozze-reali.jpg&amp;imgrefurl=http://donna.nanopress.it/matrimonio/fotogallery/william-e-kate-le-bandiere-e-i-cappellini-per-le-nozze_6695_6.html&amp;h=364&amp;w=320&amp;tbnid=oaKKzIbX3etxUM:&amp;zoom=1&amp;docid=v_6Z_GdN8UGxDM&amp;ei=KRlSVfv3BKyu7gbTkICwCw&amp;tbm=isch&amp;ved=0CJMBEDMoUDBQ" TargetMode="External"/><Relationship Id="rId36" Type="http://schemas.openxmlformats.org/officeDocument/2006/relationships/hyperlink" Target="http://www.google.it/imgres?imgurl=http://www.balloonsonline.it/file/Varie%20Palloncini/Palloncini%20Bandiera/zoom/04.jpg&amp;imgrefurl=http://www.balloonsonline.it/store/2457/Palloncini-Misura-12-bianco-stampa-bandiera-Inglese.html&amp;h=658&amp;w=600&amp;tbnid=hxeJ1PCNnw1gQM:&amp;zoom=1&amp;docid=e-0d13D_ipKdVM&amp;ei=KRlSVfv3BKyu7gbTkICwCw&amp;tbm=isch&amp;ved=0CJsBEDMoWDBY" TargetMode="External"/><Relationship Id="rId10" Type="http://schemas.openxmlformats.org/officeDocument/2006/relationships/hyperlink" Target="http://www.google.it/imgres?imgurl=http://guide.notizie.it/wp-content/uploads/2013/05/union-jack.jpg&amp;imgrefurl=http://guide.notizie.it/la-bandiera-dellunione-e-il-simbolo-della-gran-bretagna/&amp;h=217&amp;w=232&amp;tbnid=TqqJw8PeeaR8EM:&amp;zoom=1&amp;docid=Wo31N2SpRaSPtM&amp;ei=KRlSVfv3BKyu7gbTkICwCw&amp;tbm=isch&amp;ved=0CIEBEDMoPjA-" TargetMode="External"/><Relationship Id="rId19" Type="http://schemas.openxmlformats.org/officeDocument/2006/relationships/hyperlink" Target="http://www.google.it/imgres?imgurl=http://www.casatessile.it/images/products/large/51d6975da39b8_Tappetino-England-2.jpg&amp;imgrefurl=http://www.ebay.it/itm/England-tappetino-multiuso-cm-54x80-con-bandiera-inglese-/221250270760&amp;h=440&amp;w=750&amp;tbnid=HR3wdChsYhemEM:&amp;zoom=1&amp;docid=a1OO2BcJcciCSM&amp;ei=KRlSVfv3BKyu7gbTkICwCw&amp;tbm=isch&amp;ved=0CIoBEDMoRzBH" TargetMode="External"/><Relationship Id="rId31" Type="http://schemas.openxmlformats.org/officeDocument/2006/relationships/hyperlink" Target="http://www.google.it/imgres?imgurl=http://1.bp.blogspot.com/_crfyvS-9muw/ShrhO9h11LI/AAAAAAAAAFE/ydDmqjghgCc/s1600-h/bandiera_inglese.gif&amp;imgrefurl=http://newlife-honey.blogspot.com/&amp;h=364&amp;w=454&amp;tbnid=cdLmcVF8TdCKDM:&amp;zoom=1&amp;docid=mc2j9Bg-kMCzxM&amp;ei=KRlSVfv3BKyu7gbTkICwCw&amp;tbm=isch&amp;ved=0CJYBEDMoUzBT" TargetMode="External"/><Relationship Id="rId44" Type="http://schemas.openxmlformats.org/officeDocument/2006/relationships/hyperlink" Target="http://www.google.it/imgres?imgurl=http://soloscacchi.altervista.org/wp-content/uploads/2010/08/BandieraInglese.jpg&amp;imgrefurl=http://soloscacchi.altervista.org/?p=12965&amp;h=166&amp;w=223&amp;tbnid=_GHegxUMr7qZVM:&amp;zoom=1&amp;docid=ed_Xtj4tIbuw_M&amp;ei=KRlSVfv3BKyu7gbTkICwCw&amp;tbm=isch&amp;ved=0CKMBEDMoYDBg" TargetMode="External"/><Relationship Id="rId4" Type="http://schemas.openxmlformats.org/officeDocument/2006/relationships/image" Target="../media/image13.png"/><Relationship Id="rId9" Type="http://schemas.openxmlformats.org/officeDocument/2006/relationships/hyperlink" Target="http://www.google.it/imgres?imgurl=http://www.rsv2000verona.it/en/img/eng.png&amp;imgrefurl=http://www.rsv2000verona.it/en/organization.php&amp;h=351&amp;w=354&amp;tbnid=NgRC_xUpQ-8jPM:&amp;zoom=1&amp;docid=hT0RQTBDvxgaJM&amp;ei=KRlSVfv3BKyu7gbTkICwCw&amp;tbm=isch&amp;ved=0CIABEDMoPTA9" TargetMode="External"/><Relationship Id="rId14" Type="http://schemas.openxmlformats.org/officeDocument/2006/relationships/hyperlink" Target="http://www.google.it/imgres?imgurl=http://i.ebayimg.com/00/s/MTIwN1gxMjgw/z/50cAAOxyLN9Se6Yz/$(KGrHqJHJEEFJ7Sz(RKBBSe6YzBIVQ~~60_35.JPG&amp;imgrefurl=http://www.ebay.it/itm/ADESIVO-DECALCOMANIA-LOGO-ONE-DIRECTION-1D-BANDIERA-INGLESE-MUSICA-DECAL-STICKER-/251374549442&amp;h=283&amp;w=300&amp;tbnid=bbJ50bwpcUHYCM:&amp;zoom=1&amp;docid=nFB2W_5ppu2zjM&amp;ei=KRlSVfv3BKyu7gbTkICwCw&amp;tbm=isch&amp;ved=0CIUBEDMoQjBC" TargetMode="External"/><Relationship Id="rId22" Type="http://schemas.openxmlformats.org/officeDocument/2006/relationships/hyperlink" Target="http://www.google.it/imgres?imgurl=http://www.russell91clics.altervista.org/images/school_images/bandiera_inghilterra.jpg&amp;imgrefurl=http://www.russell91clics.altervista.org/underpage/slide_page/under_school.html&amp;h=278&amp;w=460&amp;tbnid=_VZ66s27V8AcxM:&amp;zoom=1&amp;docid=wu7WXNL4cKa37M&amp;ei=KRlSVfv3BKyu7gbTkICwCw&amp;tbm=isch&amp;ved=0CI0BEDMoSjBK" TargetMode="External"/><Relationship Id="rId27" Type="http://schemas.openxmlformats.org/officeDocument/2006/relationships/hyperlink" Target="http://www.google.it/imgres?imgurl=http://www.enrik-art.com/wp/wp-content/uploads/2013/04/bandiera-inglese-enrico.png&amp;imgrefurl=http://www.enrik-art.com/?portfolio=bandiera-inglese-2&amp;h=1472&amp;w=2514&amp;tbnid=R9UFhrScFpbhWM:&amp;zoom=1&amp;docid=Wwf8qEh17OkCMM&amp;ei=KRlSVfv3BKyu7gbTkICwCw&amp;tbm=isch&amp;ved=0CJIBEDMoTzBP" TargetMode="External"/><Relationship Id="rId30" Type="http://schemas.openxmlformats.org/officeDocument/2006/relationships/hyperlink" Target="http://www.google.it/imgres?imgurl=http://www.triumphchepassione.com/ecommerce/image/cache/portachiavi-union-jack-inglese1-600x600.jpg&amp;imgrefurl=http://www.triumphchepassione.com/ecommerce/kit-adesivi-union-jack-con-bandiera-inglese-sventolante&amp;h=600&amp;w=600&amp;tbnid=azp7OatG0SBrZM:&amp;zoom=1&amp;docid=2FKChHIvty-e1M&amp;ei=KRlSVfv3BKyu7gbTkICwCw&amp;tbm=isch&amp;ved=0CJUBEDMoUjBS" TargetMode="External"/><Relationship Id="rId35" Type="http://schemas.openxmlformats.org/officeDocument/2006/relationships/hyperlink" Target="http://www.google.it/imgres?imgurl=http://static.bakeca.it/immagini/e92/e92a6580e4ca0d9e35237f169c20a782.jpg&amp;imgrefurl=http://asti.bakeca.it/dettaglio/corsi-lingua-lezioni/ripetizioni-inglese-agosto-gd7x90384689&amp;h=192&amp;w=300&amp;tbnid=xllql13pzVw9eM:&amp;zoom=1&amp;docid=2oAaQxeICEPeCM&amp;ei=KRlSVfv3BKyu7gbTkICwCw&amp;tbm=isch&amp;ved=0CJoBEDMoVzBX" TargetMode="External"/><Relationship Id="rId43" Type="http://schemas.openxmlformats.org/officeDocument/2006/relationships/hyperlink" Target="http://www.google.it/imgres?imgurl=http://lalilando.altervista.org/template/makeupfabinamind/cuore-england1.png&amp;imgrefurl=http://makeupfabinamind.blogspot.com/2012_12_01_archive.html&amp;h=250&amp;w=250&amp;tbnid=DeKfncwc6VW2NM:&amp;zoom=1&amp;docid=gZ9VwTKsyI0vfM&amp;ei=KRlSVfv3BKyu7gbTkICwCw&amp;tbm=isch&amp;ved=0CKIBEDMoXzB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hyperlink" Target="http://www.unife.it/studenti/internazionale/elementicomuni/bandiera-inglese/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it.wikipedia.org/wiki/File:MK17689_Piccadilly_Circus.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Rettangolo 5"/>
          <p:cNvSpPr/>
          <p:nvPr/>
        </p:nvSpPr>
        <p:spPr>
          <a:xfrm>
            <a:off x="971600" y="404664"/>
            <a:ext cx="6280116" cy="2123658"/>
          </a:xfrm>
          <a:prstGeom prst="rect">
            <a:avLst/>
          </a:prstGeom>
          <a:noFill/>
        </p:spPr>
        <p:txBody>
          <a:bodyPr wrap="none" lIns="91440" tIns="45720" rIns="91440" bIns="4572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 VIRTUAL TOUR </a:t>
            </a:r>
          </a:p>
          <a:p>
            <a:pPr algn="ctr"/>
            <a:r>
              <a:rPr lang="it-IT"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TO LONDON</a:t>
            </a:r>
            <a:endParaRPr lang="it-IT"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6" descr="http://www.clipartgratis.it/foto/geografia/bandiere/Regno_Uni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484" y="4689953"/>
            <a:ext cx="2088232" cy="1210072"/>
          </a:xfrm>
          <a:prstGeom prst="rect">
            <a:avLst/>
          </a:prstGeom>
          <a:noFill/>
          <a:extLst>
            <a:ext uri="{909E8E84-426E-40DD-AFC4-6F175D3DCCD1}">
              <a14:hiddenFill xmlns:a14="http://schemas.microsoft.com/office/drawing/2010/main">
                <a:solidFill>
                  <a:srgbClr val="FFFFFF"/>
                </a:solidFill>
              </a14:hiddenFill>
            </a:ext>
          </a:extLst>
        </p:spPr>
      </p:pic>
      <p:sp>
        <p:nvSpPr>
          <p:cNvPr id="10" name="Sottotitolo 9"/>
          <p:cNvSpPr>
            <a:spLocks noGrp="1"/>
          </p:cNvSpPr>
          <p:nvPr>
            <p:ph type="subTitle" idx="1"/>
          </p:nvPr>
        </p:nvSpPr>
        <p:spPr>
          <a:xfrm>
            <a:off x="1089025" y="2636838"/>
            <a:ext cx="6400800" cy="17526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II D</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Inghilterr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64385" y="5332476"/>
            <a:ext cx="609600" cy="609600"/>
          </a:xfrm>
          <a:prstGeom prst="rect">
            <a:avLst/>
          </a:prstGeom>
        </p:spPr>
      </p:pic>
      <p:pic>
        <p:nvPicPr>
          <p:cNvPr id="7" name="Picture 4" descr="http://www.clipartgratis.it/foto/geografia/bandiere/Itali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a:off x="1255916" y="4725144"/>
            <a:ext cx="1826540" cy="121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83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000000"/>
                </a:solidFill>
                <a:effectLst>
                  <a:reflection blurRad="12700" stA="50000" endPos="50000" dist="5080" dir="5400000" sy="-100000" algn="bl" rotWithShape="0"/>
                </a:effectLst>
                <a:latin typeface="Arial"/>
                <a:ea typeface="Times New Roman"/>
              </a:rPr>
              <a:t>BUCKINGHAM PALACE</a:t>
            </a:r>
            <a:endParaRPr lang="it-IT" dirty="0">
              <a:effectLst>
                <a:reflection blurRad="12700" stA="50000" endPos="50000" dist="5080" dir="5400000" sy="-100000" algn="bl" rotWithShape="0"/>
              </a:effectLst>
            </a:endParaRPr>
          </a:p>
        </p:txBody>
      </p:sp>
      <p:pic>
        <p:nvPicPr>
          <p:cNvPr id="4" name="Segnaposto contenuto 3" descr="C:\Users\Maria\Desktop\LONDRA II D\received_1583336031923970 (2).jpe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9952" y="3861048"/>
            <a:ext cx="4572000" cy="2743200"/>
          </a:xfrm>
          <a:prstGeom prst="rect">
            <a:avLst/>
          </a:prstGeom>
          <a:noFill/>
          <a:ln>
            <a:noFill/>
          </a:ln>
        </p:spPr>
      </p:pic>
      <p:sp>
        <p:nvSpPr>
          <p:cNvPr id="7" name="Fumetto 4 6"/>
          <p:cNvSpPr/>
          <p:nvPr/>
        </p:nvSpPr>
        <p:spPr>
          <a:xfrm>
            <a:off x="3923928" y="1257649"/>
            <a:ext cx="4464496" cy="2520280"/>
          </a:xfrm>
          <a:prstGeom prst="cloudCallout">
            <a:avLst>
              <a:gd name="adj1" fmla="val 25399"/>
              <a:gd name="adj2" fmla="val 7579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effectLst/>
                <a:latin typeface="Arial"/>
                <a:ea typeface="Times New Roman"/>
              </a:rPr>
              <a:t>Buckingham Palace is the office and London residence of Her Majesty the Queen, as well as the administrative headquarters of Royal House. One of the few royal Palace still operating in the world. Currently, the State Rooms are used by the Queen and members of the Royal Family.</a:t>
            </a:r>
            <a:endParaRPr lang="it-IT" sz="1600" dirty="0">
              <a:effectLst/>
              <a:latin typeface="Times New Roman"/>
              <a:ea typeface="Times New Roman"/>
            </a:endParaRPr>
          </a:p>
        </p:txBody>
      </p:sp>
      <p:pic>
        <p:nvPicPr>
          <p:cNvPr id="6146" name="Picture 2" descr="http://www.unife.it/studenti/internazionale/elementicomuni/bandiera-inglese/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944726"/>
            <a:ext cx="885319" cy="577671"/>
          </a:xfrm>
          <a:prstGeom prst="rect">
            <a:avLst/>
          </a:prstGeom>
          <a:noFill/>
          <a:extLst>
            <a:ext uri="{909E8E84-426E-40DD-AFC4-6F175D3DCCD1}">
              <a14:hiddenFill xmlns:a14="http://schemas.microsoft.com/office/drawing/2010/main">
                <a:solidFill>
                  <a:srgbClr val="FFFFFF"/>
                </a:solidFill>
              </a14:hiddenFill>
            </a:ext>
          </a:extLst>
        </p:spPr>
      </p:pic>
      <p:sp>
        <p:nvSpPr>
          <p:cNvPr id="10" name="Fumetto 4 9"/>
          <p:cNvSpPr/>
          <p:nvPr/>
        </p:nvSpPr>
        <p:spPr>
          <a:xfrm>
            <a:off x="323528" y="1412776"/>
            <a:ext cx="3456384" cy="3024336"/>
          </a:xfrm>
          <a:prstGeom prst="cloudCallout">
            <a:avLst>
              <a:gd name="adj1" fmla="val 63402"/>
              <a:gd name="adj2" fmla="val 551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0000"/>
                </a:solidFill>
                <a:effectLst/>
                <a:latin typeface="Arial"/>
                <a:ea typeface="Times New Roman"/>
              </a:rPr>
              <a:t>Buckingham </a:t>
            </a:r>
            <a:r>
              <a:rPr lang="it-IT" sz="1200" dirty="0" err="1" smtClean="0">
                <a:solidFill>
                  <a:srgbClr val="000000"/>
                </a:solidFill>
                <a:effectLst/>
                <a:latin typeface="Arial"/>
                <a:ea typeface="Times New Roman"/>
              </a:rPr>
              <a:t>Place</a:t>
            </a:r>
            <a:r>
              <a:rPr lang="it-IT" sz="1200" dirty="0" smtClean="0">
                <a:solidFill>
                  <a:srgbClr val="000000"/>
                </a:solidFill>
                <a:effectLst/>
                <a:latin typeface="Arial"/>
                <a:ea typeface="Times New Roman"/>
              </a:rPr>
              <a:t> è l'ufficio e la residenza londinese di Sua Maestà la Regina, nonché la sede amministrativa della Casa Reale. Attualmente, le State Rooms (sale di stato) sono utilizzate dalla Regina è dai membri della Famiglia Reale</a:t>
            </a:r>
            <a:endParaRPr lang="it-IT" sz="1200" dirty="0"/>
          </a:p>
        </p:txBody>
      </p:sp>
      <p:pic>
        <p:nvPicPr>
          <p:cNvPr id="6148" name="Picture 4" descr="http://upload.wikimedia.org/wikipedia/commons/thumb/0/03/Flag_of_Italy.svg/2000px-Flag_of_Italy.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0136" y="3777929"/>
            <a:ext cx="792088" cy="52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6941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7000">
              <a:srgbClr val="99CCFF"/>
            </a:gs>
            <a:gs pos="27000">
              <a:srgbClr val="9966FF"/>
            </a:gs>
            <a:gs pos="72000">
              <a:srgbClr val="CC99FF"/>
            </a:gs>
            <a:gs pos="97000">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8" name="Segnaposto contenuto 7" descr="http://cosafarea.it/wp-content/uploads/2013/10/hyde-park-londra.jpg"/>
          <p:cNvPicPr>
            <a:picLocks noGrp="1"/>
          </p:cNvPicPr>
          <p:nvPr>
            <p:ph idx="1"/>
          </p:nvPr>
        </p:nvPicPr>
        <p:blipFill>
          <a:blip r:embed="rId3" cstate="print"/>
          <a:srcRect/>
          <a:stretch>
            <a:fillRect/>
          </a:stretch>
        </p:blipFill>
        <p:spPr bwMode="auto">
          <a:xfrm>
            <a:off x="107504" y="3772376"/>
            <a:ext cx="4027516" cy="3021676"/>
          </a:xfrm>
          <a:prstGeom prst="rect">
            <a:avLst/>
          </a:prstGeom>
          <a:noFill/>
          <a:ln w="9525">
            <a:noFill/>
            <a:miter lim="800000"/>
            <a:headEnd/>
            <a:tailEnd/>
          </a:ln>
        </p:spPr>
      </p:pic>
      <p:sp>
        <p:nvSpPr>
          <p:cNvPr id="5" name="Fumetto 4 4"/>
          <p:cNvSpPr/>
          <p:nvPr/>
        </p:nvSpPr>
        <p:spPr>
          <a:xfrm>
            <a:off x="4067944" y="2636912"/>
            <a:ext cx="4248472" cy="3204820"/>
          </a:xfrm>
          <a:prstGeom prst="cloudCallout">
            <a:avLst>
              <a:gd name="adj1" fmla="val -56923"/>
              <a:gd name="adj2" fmla="val 5727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err="1" smtClean="0">
                <a:solidFill>
                  <a:schemeClr val="tx1"/>
                </a:solidFill>
              </a:rPr>
              <a:t>Hyde</a:t>
            </a:r>
            <a:r>
              <a:rPr lang="it-IT" sz="1500" dirty="0" smtClean="0">
                <a:solidFill>
                  <a:schemeClr val="tx1"/>
                </a:solidFill>
              </a:rPr>
              <a:t> </a:t>
            </a:r>
            <a:r>
              <a:rPr lang="it-IT" sz="1500" dirty="0">
                <a:solidFill>
                  <a:schemeClr val="tx1"/>
                </a:solidFill>
              </a:rPr>
              <a:t>Park è stato creato nel 1536 da Enrico VIII per la caccia. </a:t>
            </a:r>
            <a:r>
              <a:rPr lang="it-IT" sz="1500" dirty="0" smtClean="0">
                <a:solidFill>
                  <a:schemeClr val="tx1"/>
                </a:solidFill>
              </a:rPr>
              <a:t>Egli  acquisì </a:t>
            </a:r>
            <a:r>
              <a:rPr lang="it-IT" sz="1500" dirty="0">
                <a:solidFill>
                  <a:schemeClr val="tx1"/>
                </a:solidFill>
              </a:rPr>
              <a:t>il maniero di </a:t>
            </a:r>
            <a:r>
              <a:rPr lang="it-IT" sz="1500" dirty="0" err="1">
                <a:solidFill>
                  <a:schemeClr val="tx1"/>
                </a:solidFill>
              </a:rPr>
              <a:t>Hyde</a:t>
            </a:r>
            <a:r>
              <a:rPr lang="it-IT" sz="1500" dirty="0">
                <a:solidFill>
                  <a:schemeClr val="tx1"/>
                </a:solidFill>
              </a:rPr>
              <a:t> dai canoni di Westminster, </a:t>
            </a:r>
            <a:r>
              <a:rPr lang="it-IT" sz="1500" dirty="0" smtClean="0">
                <a:solidFill>
                  <a:schemeClr val="tx1"/>
                </a:solidFill>
              </a:rPr>
              <a:t>che lo possedevano da molto tempo prima </a:t>
            </a:r>
            <a:r>
              <a:rPr lang="it-IT" sz="1500" dirty="0">
                <a:solidFill>
                  <a:schemeClr val="tx1"/>
                </a:solidFill>
              </a:rPr>
              <a:t>della conquista normanna.</a:t>
            </a:r>
          </a:p>
        </p:txBody>
      </p:sp>
      <p:sp>
        <p:nvSpPr>
          <p:cNvPr id="3" name="Fumetto 4 2"/>
          <p:cNvSpPr/>
          <p:nvPr/>
        </p:nvSpPr>
        <p:spPr>
          <a:xfrm>
            <a:off x="251520" y="941323"/>
            <a:ext cx="4320480" cy="2607291"/>
          </a:xfrm>
          <a:prstGeom prst="cloudCallout">
            <a:avLst>
              <a:gd name="adj1" fmla="val -24842"/>
              <a:gd name="adj2" fmla="val 7639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500" dirty="0" smtClean="0">
                <a:solidFill>
                  <a:prstClr val="black"/>
                </a:solidFill>
              </a:rPr>
              <a:t>Hyde </a:t>
            </a:r>
            <a:r>
              <a:rPr lang="en-US" sz="1500" dirty="0">
                <a:solidFill>
                  <a:prstClr val="black"/>
                </a:solidFill>
              </a:rPr>
              <a:t>Park was created in 1536 by Henry VIII for hunting. He acquired the manor of Hyde from the canons of Westminster Abbey, who had held it since before the Norman Conquest.</a:t>
            </a:r>
            <a:endParaRPr lang="it-IT" sz="1500" dirty="0">
              <a:solidFill>
                <a:prstClr val="black"/>
              </a:solidFill>
            </a:endParaRPr>
          </a:p>
        </p:txBody>
      </p:sp>
      <p:sp>
        <p:nvSpPr>
          <p:cNvPr id="2" name="Titolo 1"/>
          <p:cNvSpPr>
            <a:spLocks noGrp="1"/>
          </p:cNvSpPr>
          <p:nvPr>
            <p:ph type="title"/>
          </p:nvPr>
        </p:nvSpPr>
        <p:spPr/>
        <p:txBody>
          <a:bodyPr/>
          <a:lstStyle/>
          <a:p>
            <a:r>
              <a:rPr lang="it-IT" dirty="0" smtClean="0">
                <a:effectLst>
                  <a:reflection blurRad="12700" stA="50000" endPos="50000" dist="5080" dir="5400000" sy="-100000" algn="bl" rotWithShape="0"/>
                </a:effectLst>
              </a:rPr>
              <a:t>                HYDE PARK</a:t>
            </a:r>
            <a:endParaRPr lang="it-IT" dirty="0">
              <a:effectLst>
                <a:reflection endPos="40000" dir="5400000" sy="-100000" algn="bl" rotWithShape="0"/>
              </a:effectLst>
            </a:endParaRPr>
          </a:p>
        </p:txBody>
      </p:sp>
      <p:pic>
        <p:nvPicPr>
          <p:cNvPr id="7170" name="Picture 2" descr="http://upload.wikimedia.org/wikipedia/commons/thumb/0/03/Flag_of_Italy.svg/2000px-Flag_of_Italy.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223" y="3441975"/>
            <a:ext cx="668685" cy="44567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andiera ingle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79048" y="1331262"/>
            <a:ext cx="696171" cy="454252"/>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4"/>
          <p:cNvSpPr txBox="1"/>
          <p:nvPr/>
        </p:nvSpPr>
        <p:spPr>
          <a:xfrm>
            <a:off x="2839966" y="3167390"/>
            <a:ext cx="3464069"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1400" dirty="0"/>
          </a:p>
          <a:p>
            <a:r>
              <a:rPr lang="en-US" sz="1400" dirty="0"/>
              <a:t> </a:t>
            </a:r>
            <a:endParaRPr lang="it-IT" sz="1400" dirty="0"/>
          </a:p>
        </p:txBody>
      </p:sp>
    </p:spTree>
    <p:extLst>
      <p:ext uri="{BB962C8B-B14F-4D97-AF65-F5344CB8AC3E}">
        <p14:creationId xmlns:p14="http://schemas.microsoft.com/office/powerpoint/2010/main" val="4153358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reflection endPos="40000" dir="5400000" sy="-100000" algn="bl" rotWithShape="0"/>
                </a:effectLst>
              </a:rPr>
              <a:t>THE</a:t>
            </a:r>
            <a:r>
              <a:rPr lang="it-IT" dirty="0" smtClean="0"/>
              <a:t> </a:t>
            </a:r>
            <a:r>
              <a:rPr lang="it-IT" dirty="0" smtClean="0">
                <a:effectLst>
                  <a:reflection endPos="40000" dir="5400000" sy="-100000" algn="bl" rotWithShape="0"/>
                </a:effectLst>
              </a:rPr>
              <a:t>LONDON</a:t>
            </a:r>
            <a:r>
              <a:rPr lang="it-IT" dirty="0" smtClean="0"/>
              <a:t> </a:t>
            </a:r>
            <a:r>
              <a:rPr lang="it-IT" dirty="0" smtClean="0">
                <a:effectLst>
                  <a:reflection endPos="40000" dir="5400000" sy="-100000" algn="bl" rotWithShape="0"/>
                </a:effectLst>
              </a:rPr>
              <a:t>MOTOR</a:t>
            </a:r>
            <a:r>
              <a:rPr lang="it-IT" dirty="0" smtClean="0"/>
              <a:t> </a:t>
            </a:r>
            <a:r>
              <a:rPr lang="it-IT" dirty="0" smtClean="0">
                <a:effectLst>
                  <a:reflection endPos="40000" dir="5400000" sy="-100000" algn="bl" rotWithShape="0"/>
                </a:effectLst>
              </a:rPr>
              <a:t>MUSEUM</a:t>
            </a:r>
            <a:endParaRPr lang="it-IT" dirty="0">
              <a:effectLst>
                <a:reflection endPos="40000" dir="5400000" sy="-100000" algn="bl" rotWithShape="0"/>
              </a:effectLst>
            </a:endParaRPr>
          </a:p>
        </p:txBody>
      </p:sp>
      <p:pic>
        <p:nvPicPr>
          <p:cNvPr id="4" name="Segnaposto contenuto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79512" y="4077072"/>
            <a:ext cx="3456384" cy="2160240"/>
          </a:xfrm>
          <a:prstGeom prst="rect">
            <a:avLst/>
          </a:prstGeom>
        </p:spPr>
      </p:pic>
      <p:sp>
        <p:nvSpPr>
          <p:cNvPr id="5" name="Fumetto 4 4"/>
          <p:cNvSpPr/>
          <p:nvPr/>
        </p:nvSpPr>
        <p:spPr>
          <a:xfrm>
            <a:off x="251521" y="1169579"/>
            <a:ext cx="4268268" cy="2736304"/>
          </a:xfrm>
          <a:prstGeom prst="cloudCallout">
            <a:avLst>
              <a:gd name="adj1" fmla="val -37788"/>
              <a:gd name="adj2" fmla="val 7474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200" dirty="0" smtClean="0">
                <a:solidFill>
                  <a:schemeClr val="tx1"/>
                </a:solidFill>
                <a:ea typeface="Calibri"/>
                <a:cs typeface="Times New Roman"/>
              </a:rPr>
              <a:t>                   The </a:t>
            </a:r>
            <a:r>
              <a:rPr lang="en-US" sz="1200" dirty="0">
                <a:solidFill>
                  <a:schemeClr val="tx1"/>
                </a:solidFill>
                <a:ea typeface="Calibri"/>
                <a:cs typeface="Times New Roman"/>
              </a:rPr>
              <a:t>London Motor Museum has more than 160 exhibits; they include classic cars from the 1960s, '70s and '80s, and a selection of famous cars – including </a:t>
            </a:r>
            <a:r>
              <a:rPr lang="en-US" sz="1200" dirty="0" err="1">
                <a:solidFill>
                  <a:schemeClr val="tx1"/>
                </a:solidFill>
                <a:ea typeface="Calibri"/>
                <a:cs typeface="Times New Roman"/>
              </a:rPr>
              <a:t>Herbie</a:t>
            </a:r>
            <a:r>
              <a:rPr lang="en-US" sz="1200" dirty="0">
                <a:solidFill>
                  <a:schemeClr val="tx1"/>
                </a:solidFill>
                <a:ea typeface="Calibri"/>
                <a:cs typeface="Times New Roman"/>
              </a:rPr>
              <a:t> the Volkswagen Beetle, one of six original </a:t>
            </a:r>
            <a:r>
              <a:rPr lang="en-US" sz="1200" dirty="0" err="1">
                <a:solidFill>
                  <a:schemeClr val="tx1"/>
                </a:solidFill>
                <a:ea typeface="Calibri"/>
                <a:cs typeface="Times New Roman"/>
              </a:rPr>
              <a:t>Batmobiles</a:t>
            </a:r>
            <a:r>
              <a:rPr lang="en-US" sz="1200" dirty="0">
                <a:solidFill>
                  <a:schemeClr val="tx1"/>
                </a:solidFill>
                <a:ea typeface="Calibri"/>
                <a:cs typeface="Times New Roman"/>
              </a:rPr>
              <a:t> used in the first Batman (1989) film, and a Ford Gran Torino from the television series </a:t>
            </a:r>
            <a:r>
              <a:rPr lang="en-US" sz="1200" dirty="0" err="1">
                <a:solidFill>
                  <a:schemeClr val="tx1"/>
                </a:solidFill>
                <a:ea typeface="Calibri"/>
                <a:cs typeface="Times New Roman"/>
              </a:rPr>
              <a:t>Starsky</a:t>
            </a:r>
            <a:r>
              <a:rPr lang="en-US" sz="1200" dirty="0">
                <a:solidFill>
                  <a:schemeClr val="tx1"/>
                </a:solidFill>
                <a:ea typeface="Calibri"/>
                <a:cs typeface="Times New Roman"/>
              </a:rPr>
              <a:t> and Hutch.</a:t>
            </a:r>
            <a:endParaRPr lang="it-IT" sz="1200" dirty="0">
              <a:solidFill>
                <a:schemeClr val="tx1"/>
              </a:solidFill>
              <a:ea typeface="Calibri"/>
              <a:cs typeface="Times New Roman"/>
            </a:endParaRPr>
          </a:p>
        </p:txBody>
      </p:sp>
      <p:sp>
        <p:nvSpPr>
          <p:cNvPr id="6" name="Fumetto 4 5"/>
          <p:cNvSpPr/>
          <p:nvPr/>
        </p:nvSpPr>
        <p:spPr>
          <a:xfrm>
            <a:off x="3923928" y="2636912"/>
            <a:ext cx="4608512" cy="2880320"/>
          </a:xfrm>
          <a:prstGeom prst="cloudCallout">
            <a:avLst>
              <a:gd name="adj1" fmla="val -74048"/>
              <a:gd name="adj2" fmla="val 251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200" dirty="0" smtClean="0">
                <a:solidFill>
                  <a:schemeClr val="tx1"/>
                </a:solidFill>
                <a:ea typeface="Calibri"/>
                <a:cs typeface="Times New Roman"/>
              </a:rPr>
              <a:t>Il London </a:t>
            </a:r>
            <a:r>
              <a:rPr lang="en-US" sz="1200" dirty="0">
                <a:solidFill>
                  <a:schemeClr val="tx1"/>
                </a:solidFill>
                <a:ea typeface="Calibri"/>
                <a:cs typeface="Times New Roman"/>
              </a:rPr>
              <a:t>Motor Museum </a:t>
            </a:r>
            <a:r>
              <a:rPr lang="en-US" sz="1200" dirty="0" smtClean="0">
                <a:solidFill>
                  <a:schemeClr val="tx1"/>
                </a:solidFill>
                <a:ea typeface="Calibri"/>
                <a:cs typeface="Times New Roman"/>
              </a:rPr>
              <a:t>ha </a:t>
            </a:r>
            <a:r>
              <a:rPr lang="en-US" sz="1200" dirty="0" err="1" smtClean="0">
                <a:solidFill>
                  <a:schemeClr val="tx1"/>
                </a:solidFill>
                <a:ea typeface="Calibri"/>
                <a:cs typeface="Times New Roman"/>
              </a:rPr>
              <a:t>più</a:t>
            </a:r>
            <a:r>
              <a:rPr lang="en-US" sz="1200" dirty="0" smtClean="0">
                <a:solidFill>
                  <a:schemeClr val="tx1"/>
                </a:solidFill>
                <a:ea typeface="Calibri"/>
                <a:cs typeface="Times New Roman"/>
              </a:rPr>
              <a:t> di  </a:t>
            </a:r>
            <a:r>
              <a:rPr lang="en-US" sz="1200" dirty="0">
                <a:solidFill>
                  <a:schemeClr val="tx1"/>
                </a:solidFill>
                <a:ea typeface="Calibri"/>
                <a:cs typeface="Times New Roman"/>
              </a:rPr>
              <a:t>160 </a:t>
            </a:r>
            <a:r>
              <a:rPr lang="en-US" sz="1200" dirty="0" smtClean="0">
                <a:solidFill>
                  <a:schemeClr val="tx1"/>
                </a:solidFill>
                <a:ea typeface="Calibri"/>
                <a:cs typeface="Times New Roman"/>
              </a:rPr>
              <a:t>auto in </a:t>
            </a:r>
            <a:r>
              <a:rPr lang="en-US" sz="1200" dirty="0" err="1" smtClean="0">
                <a:solidFill>
                  <a:schemeClr val="tx1"/>
                </a:solidFill>
                <a:ea typeface="Calibri"/>
                <a:cs typeface="Times New Roman"/>
              </a:rPr>
              <a:t>mostra.Sono</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presenti</a:t>
            </a:r>
            <a:r>
              <a:rPr lang="en-US" sz="1200" dirty="0" smtClean="0">
                <a:solidFill>
                  <a:schemeClr val="tx1"/>
                </a:solidFill>
                <a:ea typeface="Calibri"/>
                <a:cs typeface="Times New Roman"/>
              </a:rPr>
              <a:t> auto </a:t>
            </a:r>
            <a:r>
              <a:rPr lang="en-US" sz="1200" dirty="0" err="1" smtClean="0">
                <a:solidFill>
                  <a:schemeClr val="tx1"/>
                </a:solidFill>
                <a:ea typeface="Calibri"/>
                <a:cs typeface="Times New Roman"/>
              </a:rPr>
              <a:t>classiche</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degli</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anni</a:t>
            </a:r>
            <a:r>
              <a:rPr lang="en-US" sz="1200" dirty="0" smtClean="0">
                <a:solidFill>
                  <a:schemeClr val="tx1"/>
                </a:solidFill>
                <a:ea typeface="Calibri"/>
                <a:cs typeface="Times New Roman"/>
              </a:rPr>
              <a:t> ’60, ‘70 e '80, e </a:t>
            </a:r>
            <a:r>
              <a:rPr lang="en-US" sz="1200" dirty="0" err="1" smtClean="0">
                <a:solidFill>
                  <a:schemeClr val="tx1"/>
                </a:solidFill>
                <a:ea typeface="Calibri"/>
                <a:cs typeface="Times New Roman"/>
              </a:rPr>
              <a:t>una</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selezione</a:t>
            </a:r>
            <a:r>
              <a:rPr lang="en-US" sz="1200" dirty="0" smtClean="0">
                <a:solidFill>
                  <a:schemeClr val="tx1"/>
                </a:solidFill>
                <a:ea typeface="Calibri"/>
                <a:cs typeface="Times New Roman"/>
              </a:rPr>
              <a:t>  di auto  </a:t>
            </a:r>
            <a:r>
              <a:rPr lang="en-US" sz="1200" dirty="0" err="1" smtClean="0">
                <a:solidFill>
                  <a:schemeClr val="tx1"/>
                </a:solidFill>
                <a:ea typeface="Calibri"/>
                <a:cs typeface="Times New Roman"/>
              </a:rPr>
              <a:t>famose</a:t>
            </a:r>
            <a:r>
              <a:rPr lang="en-US" sz="1200" dirty="0" smtClean="0">
                <a:solidFill>
                  <a:schemeClr val="tx1"/>
                </a:solidFill>
                <a:ea typeface="Calibri"/>
                <a:cs typeface="Times New Roman"/>
              </a:rPr>
              <a:t>  come  </a:t>
            </a:r>
            <a:r>
              <a:rPr lang="en-US" sz="1200" dirty="0" err="1">
                <a:solidFill>
                  <a:schemeClr val="tx1"/>
                </a:solidFill>
                <a:ea typeface="Calibri"/>
                <a:cs typeface="Times New Roman"/>
              </a:rPr>
              <a:t>Herbie</a:t>
            </a:r>
            <a:r>
              <a:rPr lang="en-US" sz="1200" dirty="0">
                <a:solidFill>
                  <a:schemeClr val="tx1"/>
                </a:solidFill>
                <a:ea typeface="Calibri"/>
                <a:cs typeface="Times New Roman"/>
              </a:rPr>
              <a:t> </a:t>
            </a:r>
            <a:r>
              <a:rPr lang="en-US" sz="1200" dirty="0" err="1" smtClean="0">
                <a:solidFill>
                  <a:schemeClr val="tx1"/>
                </a:solidFill>
                <a:ea typeface="Calibri"/>
                <a:cs typeface="Times New Roman"/>
              </a:rPr>
              <a:t>il</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maggiolino</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della</a:t>
            </a:r>
            <a:r>
              <a:rPr lang="en-US" sz="1200" dirty="0" smtClean="0">
                <a:solidFill>
                  <a:schemeClr val="tx1"/>
                </a:solidFill>
                <a:ea typeface="Calibri"/>
                <a:cs typeface="Times New Roman"/>
              </a:rPr>
              <a:t>  Volkswagen, </a:t>
            </a:r>
            <a:r>
              <a:rPr lang="en-US" sz="1200" dirty="0" err="1" smtClean="0">
                <a:solidFill>
                  <a:schemeClr val="tx1"/>
                </a:solidFill>
                <a:ea typeface="Calibri"/>
                <a:cs typeface="Times New Roman"/>
              </a:rPr>
              <a:t>una</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delle</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sei</a:t>
            </a:r>
            <a:r>
              <a:rPr lang="en-US" sz="1200" dirty="0" smtClean="0">
                <a:solidFill>
                  <a:schemeClr val="tx1"/>
                </a:solidFill>
                <a:ea typeface="Calibri"/>
                <a:cs typeface="Times New Roman"/>
              </a:rPr>
              <a:t> auto </a:t>
            </a:r>
            <a:r>
              <a:rPr lang="en-US" sz="1200" dirty="0" err="1" smtClean="0">
                <a:solidFill>
                  <a:schemeClr val="tx1"/>
                </a:solidFill>
                <a:ea typeface="Calibri"/>
                <a:cs typeface="Times New Roman"/>
              </a:rPr>
              <a:t>originali</a:t>
            </a:r>
            <a:r>
              <a:rPr lang="en-US" sz="1200" dirty="0" smtClean="0">
                <a:solidFill>
                  <a:schemeClr val="tx1"/>
                </a:solidFill>
                <a:ea typeface="Calibri"/>
                <a:cs typeface="Times New Roman"/>
              </a:rPr>
              <a:t>   del primo film di Batman(1989</a:t>
            </a:r>
            <a:r>
              <a:rPr lang="en-US" sz="1200" dirty="0">
                <a:solidFill>
                  <a:schemeClr val="tx1"/>
                </a:solidFill>
                <a:ea typeface="Calibri"/>
                <a:cs typeface="Times New Roman"/>
              </a:rPr>
              <a:t>)  </a:t>
            </a:r>
            <a:r>
              <a:rPr lang="en-US" sz="1200" dirty="0" smtClean="0">
                <a:solidFill>
                  <a:schemeClr val="tx1"/>
                </a:solidFill>
                <a:ea typeface="Calibri"/>
                <a:cs typeface="Times New Roman"/>
              </a:rPr>
              <a:t>e </a:t>
            </a:r>
            <a:r>
              <a:rPr lang="en-US" sz="1200" dirty="0" err="1" smtClean="0">
                <a:solidFill>
                  <a:schemeClr val="tx1"/>
                </a:solidFill>
                <a:ea typeface="Calibri"/>
                <a:cs typeface="Times New Roman"/>
              </a:rPr>
              <a:t>una</a:t>
            </a:r>
            <a:r>
              <a:rPr lang="en-US" sz="1200" dirty="0" smtClean="0">
                <a:solidFill>
                  <a:schemeClr val="tx1"/>
                </a:solidFill>
                <a:ea typeface="Calibri"/>
                <a:cs typeface="Times New Roman"/>
              </a:rPr>
              <a:t>  </a:t>
            </a:r>
            <a:r>
              <a:rPr lang="en-US" sz="1200" dirty="0">
                <a:solidFill>
                  <a:schemeClr val="tx1"/>
                </a:solidFill>
                <a:ea typeface="Calibri"/>
                <a:cs typeface="Times New Roman"/>
              </a:rPr>
              <a:t>Ford Gran Torino </a:t>
            </a:r>
            <a:r>
              <a:rPr lang="en-US" sz="1200" dirty="0" err="1" smtClean="0">
                <a:solidFill>
                  <a:schemeClr val="tx1"/>
                </a:solidFill>
                <a:ea typeface="Calibri"/>
                <a:cs typeface="Times New Roman"/>
              </a:rPr>
              <a:t>dalla</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serie</a:t>
            </a:r>
            <a:r>
              <a:rPr lang="en-US" sz="1200" dirty="0" smtClean="0">
                <a:solidFill>
                  <a:schemeClr val="tx1"/>
                </a:solidFill>
                <a:ea typeface="Calibri"/>
                <a:cs typeface="Times New Roman"/>
              </a:rPr>
              <a:t>  </a:t>
            </a:r>
            <a:r>
              <a:rPr lang="en-US" sz="1200" dirty="0" err="1" smtClean="0">
                <a:solidFill>
                  <a:schemeClr val="tx1"/>
                </a:solidFill>
                <a:ea typeface="Calibri"/>
                <a:cs typeface="Times New Roman"/>
              </a:rPr>
              <a:t>televisiva</a:t>
            </a:r>
            <a:r>
              <a:rPr lang="en-US" sz="1200" dirty="0" smtClean="0">
                <a:solidFill>
                  <a:schemeClr val="tx1"/>
                </a:solidFill>
                <a:ea typeface="Calibri"/>
                <a:cs typeface="Times New Roman"/>
              </a:rPr>
              <a:t>  </a:t>
            </a:r>
            <a:r>
              <a:rPr lang="en-US" sz="1200" dirty="0" err="1">
                <a:solidFill>
                  <a:schemeClr val="tx1"/>
                </a:solidFill>
                <a:ea typeface="Calibri"/>
                <a:cs typeface="Times New Roman"/>
              </a:rPr>
              <a:t>Starsky</a:t>
            </a:r>
            <a:r>
              <a:rPr lang="en-US" sz="1200" dirty="0">
                <a:solidFill>
                  <a:schemeClr val="tx1"/>
                </a:solidFill>
                <a:ea typeface="Calibri"/>
                <a:cs typeface="Times New Roman"/>
              </a:rPr>
              <a:t> and Hutch.</a:t>
            </a:r>
            <a:endParaRPr lang="it-IT" sz="1200" dirty="0">
              <a:solidFill>
                <a:schemeClr val="tx1"/>
              </a:solidFill>
              <a:ea typeface="Calibri"/>
              <a:cs typeface="Times New Roman"/>
            </a:endParaRPr>
          </a:p>
        </p:txBody>
      </p:sp>
      <p:pic>
        <p:nvPicPr>
          <p:cNvPr id="10242" name="Picture 2" descr="bandiera ingle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985" y="1969075"/>
            <a:ext cx="533960" cy="3484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mercintreno.it/2014/wp-content/gallery/media-partners/bandiera-Ital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9127" y="3842659"/>
            <a:ext cx="703237" cy="4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073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7000">
              <a:srgbClr val="66008F"/>
            </a:gs>
            <a:gs pos="0">
              <a:srgbClr val="BA0066"/>
            </a:gs>
            <a:gs pos="62000">
              <a:srgbClr val="FF0000"/>
            </a:gs>
            <a:gs pos="44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reflection blurRad="12700" stA="50000" endPos="50000" dist="5080" dir="5400000" sy="-100000" algn="bl" rotWithShape="0"/>
                </a:effectLst>
              </a:rPr>
              <a:t>MADAME TUSSAUDS</a:t>
            </a:r>
            <a:endParaRPr lang="it-IT" dirty="0">
              <a:effectLst>
                <a:reflection endPos="40000" dir="5400000" sy="-100000" algn="bl" rotWithShape="0"/>
              </a:effectLst>
            </a:endParaRPr>
          </a:p>
        </p:txBody>
      </p:sp>
      <p:pic>
        <p:nvPicPr>
          <p:cNvPr id="4" name="Segnaposto contenuto 3" descr="Madame Tussauds, Londra"/>
          <p:cNvPicPr>
            <a:picLocks noGrp="1"/>
          </p:cNvPicPr>
          <p:nvPr>
            <p:ph idx="1"/>
          </p:nvPr>
        </p:nvPicPr>
        <p:blipFill>
          <a:blip r:embed="rId3" cstate="print"/>
          <a:srcRect/>
          <a:stretch>
            <a:fillRect/>
          </a:stretch>
        </p:blipFill>
        <p:spPr bwMode="auto">
          <a:xfrm>
            <a:off x="107504" y="3429000"/>
            <a:ext cx="4622651" cy="3240360"/>
          </a:xfrm>
          <a:prstGeom prst="rect">
            <a:avLst/>
          </a:prstGeom>
          <a:noFill/>
          <a:ln w="9525">
            <a:noFill/>
            <a:miter lim="800000"/>
            <a:headEnd/>
            <a:tailEnd/>
          </a:ln>
        </p:spPr>
      </p:pic>
      <p:sp>
        <p:nvSpPr>
          <p:cNvPr id="5" name="Fumetto 4 4"/>
          <p:cNvSpPr/>
          <p:nvPr/>
        </p:nvSpPr>
        <p:spPr>
          <a:xfrm>
            <a:off x="4634129" y="3645024"/>
            <a:ext cx="4402367" cy="3044472"/>
          </a:xfrm>
          <a:prstGeom prst="cloudCallout">
            <a:avLst>
              <a:gd name="adj1" fmla="val -75271"/>
              <a:gd name="adj2" fmla="val 110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endParaRPr lang="it-IT" sz="1200" dirty="0">
              <a:solidFill>
                <a:schemeClr val="tx1"/>
              </a:solidFill>
              <a:ea typeface="Calibri"/>
              <a:cs typeface="Times New Roman"/>
            </a:endParaRPr>
          </a:p>
        </p:txBody>
      </p:sp>
      <p:sp>
        <p:nvSpPr>
          <p:cNvPr id="6" name="Fumetto 4 5"/>
          <p:cNvSpPr/>
          <p:nvPr/>
        </p:nvSpPr>
        <p:spPr>
          <a:xfrm>
            <a:off x="422831" y="1052736"/>
            <a:ext cx="4176464" cy="2376264"/>
          </a:xfrm>
          <a:prstGeom prst="cloudCallout">
            <a:avLst>
              <a:gd name="adj1" fmla="val 16419"/>
              <a:gd name="adj2" fmla="val 881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it-IT" sz="1200" b="1" kern="1800" dirty="0" smtClean="0">
                <a:solidFill>
                  <a:srgbClr val="000000"/>
                </a:solidFill>
                <a:effectLst/>
                <a:latin typeface="Arial"/>
                <a:ea typeface="Times New Roman"/>
                <a:cs typeface="Times New Roman"/>
              </a:rPr>
              <a:t>Il museo delle cere di Londra (Madame </a:t>
            </a:r>
            <a:r>
              <a:rPr lang="it-IT" sz="1200" b="1" kern="1800" dirty="0" err="1" smtClean="0">
                <a:solidFill>
                  <a:srgbClr val="000000"/>
                </a:solidFill>
                <a:effectLst/>
                <a:latin typeface="Arial"/>
                <a:ea typeface="Times New Roman"/>
                <a:cs typeface="Times New Roman"/>
              </a:rPr>
              <a:t>Tussauds</a:t>
            </a:r>
            <a:r>
              <a:rPr lang="it-IT" sz="1200" b="1" kern="1800" dirty="0" smtClean="0">
                <a:solidFill>
                  <a:srgbClr val="000000"/>
                </a:solidFill>
                <a:effectLst/>
                <a:latin typeface="Arial"/>
                <a:ea typeface="Times New Roman"/>
                <a:cs typeface="Times New Roman"/>
              </a:rPr>
              <a:t> )</a:t>
            </a:r>
            <a:endParaRPr lang="it-IT" sz="1200" dirty="0">
              <a:ea typeface="Calibri"/>
              <a:cs typeface="Times New Roman"/>
            </a:endParaRPr>
          </a:p>
          <a:p>
            <a:pPr>
              <a:lnSpc>
                <a:spcPct val="115000"/>
              </a:lnSpc>
              <a:spcAft>
                <a:spcPts val="1000"/>
              </a:spcAft>
            </a:pPr>
            <a:r>
              <a:rPr lang="it-IT" sz="1200" dirty="0" smtClean="0">
                <a:solidFill>
                  <a:srgbClr val="333333"/>
                </a:solidFill>
                <a:effectLst/>
                <a:latin typeface="Georgia"/>
                <a:ea typeface="Times New Roman"/>
                <a:cs typeface="Times New Roman"/>
              </a:rPr>
              <a:t>Il </a:t>
            </a:r>
            <a:r>
              <a:rPr lang="it-IT" sz="1200" b="1" dirty="0" smtClean="0">
                <a:solidFill>
                  <a:srgbClr val="333333"/>
                </a:solidFill>
                <a:effectLst/>
                <a:latin typeface="Georgia"/>
                <a:ea typeface="Times New Roman"/>
                <a:cs typeface="Times New Roman"/>
              </a:rPr>
              <a:t>museo delle cere di Londra</a:t>
            </a:r>
            <a:r>
              <a:rPr lang="it-IT" sz="1200" dirty="0" smtClean="0">
                <a:solidFill>
                  <a:srgbClr val="333333"/>
                </a:solidFill>
                <a:effectLst/>
                <a:latin typeface="Georgia"/>
                <a:ea typeface="Times New Roman"/>
                <a:cs typeface="Times New Roman"/>
              </a:rPr>
              <a:t> (meglio conosciuto nel mondo come </a:t>
            </a:r>
            <a:r>
              <a:rPr lang="it-IT" sz="1200" i="1" dirty="0" smtClean="0">
                <a:solidFill>
                  <a:srgbClr val="333333"/>
                </a:solidFill>
                <a:effectLst/>
                <a:latin typeface="Georgia"/>
                <a:ea typeface="Times New Roman"/>
                <a:cs typeface="Times New Roman"/>
              </a:rPr>
              <a:t>Madame </a:t>
            </a:r>
            <a:r>
              <a:rPr lang="it-IT" sz="1200" i="1" dirty="0" err="1" smtClean="0">
                <a:solidFill>
                  <a:srgbClr val="333333"/>
                </a:solidFill>
                <a:effectLst/>
                <a:latin typeface="Georgia"/>
                <a:ea typeface="Times New Roman"/>
                <a:cs typeface="Times New Roman"/>
              </a:rPr>
              <a:t>Tussauds</a:t>
            </a:r>
            <a:r>
              <a:rPr lang="it-IT" sz="1200" dirty="0" smtClean="0">
                <a:solidFill>
                  <a:srgbClr val="333333"/>
                </a:solidFill>
                <a:effectLst/>
                <a:latin typeface="Georgia"/>
                <a:ea typeface="Times New Roman"/>
                <a:cs typeface="Times New Roman"/>
              </a:rPr>
              <a:t>) è una collezione di statue di cera, iniziata ormai più di due secoli fa dalla fondatrice e   scultrice svizzera Marie </a:t>
            </a:r>
            <a:r>
              <a:rPr lang="it-IT" sz="1200" dirty="0" err="1" smtClean="0">
                <a:solidFill>
                  <a:srgbClr val="333333"/>
                </a:solidFill>
                <a:effectLst/>
                <a:latin typeface="Georgia"/>
                <a:ea typeface="Times New Roman"/>
                <a:cs typeface="Times New Roman"/>
              </a:rPr>
              <a:t>Tussaud</a:t>
            </a:r>
            <a:r>
              <a:rPr lang="it-IT" sz="1200" dirty="0" smtClean="0">
                <a:solidFill>
                  <a:srgbClr val="333333"/>
                </a:solidFill>
                <a:effectLst/>
                <a:latin typeface="Georgia"/>
                <a:ea typeface="Times New Roman"/>
                <a:cs typeface="Times New Roman"/>
              </a:rPr>
              <a:t>.</a:t>
            </a:r>
            <a:endParaRPr lang="it-IT" sz="1200" dirty="0">
              <a:ea typeface="Calibri"/>
              <a:cs typeface="Times New Roman"/>
            </a:endParaRPr>
          </a:p>
        </p:txBody>
      </p:sp>
      <p:pic>
        <p:nvPicPr>
          <p:cNvPr id="9218" name="Picture 2" descr="http://upload.wikimedia.org/wikipedia/commons/thumb/0/03/Flag_of_Italy.svg/2000px-Flag_of_Italy.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79" y="1580896"/>
            <a:ext cx="753885" cy="5024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andiera ingle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4427983"/>
            <a:ext cx="890471" cy="58103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5724128" y="4653136"/>
            <a:ext cx="1080120" cy="369332"/>
          </a:xfrm>
          <a:prstGeom prst="rect">
            <a:avLst/>
          </a:prstGeom>
          <a:noFill/>
        </p:spPr>
        <p:txBody>
          <a:bodyPr wrap="square" rtlCol="0">
            <a:spAutoFit/>
          </a:bodyPr>
          <a:lstStyle/>
          <a:p>
            <a:endParaRPr lang="it-IT" dirty="0"/>
          </a:p>
        </p:txBody>
      </p:sp>
      <p:sp>
        <p:nvSpPr>
          <p:cNvPr id="7" name="CasellaDiTesto 6"/>
          <p:cNvSpPr txBox="1"/>
          <p:nvPr/>
        </p:nvSpPr>
        <p:spPr>
          <a:xfrm>
            <a:off x="5148063" y="4165729"/>
            <a:ext cx="2927111" cy="2092881"/>
          </a:xfrm>
          <a:prstGeom prst="rect">
            <a:avLst/>
          </a:prstGeom>
          <a:noFill/>
        </p:spPr>
        <p:txBody>
          <a:bodyPr wrap="square" rtlCol="0">
            <a:spAutoFit/>
          </a:bodyPr>
          <a:lstStyle/>
          <a:p>
            <a:r>
              <a:rPr lang="en-US" sz="1400" b="1" dirty="0">
                <a:latin typeface="Georgia" pitchFamily="18" charset="0"/>
              </a:rPr>
              <a:t>The wax museum in London </a:t>
            </a:r>
            <a:endParaRPr lang="en-US" sz="1400" b="1" dirty="0" smtClean="0">
              <a:latin typeface="Georgia" pitchFamily="18" charset="0"/>
            </a:endParaRPr>
          </a:p>
          <a:p>
            <a:r>
              <a:rPr lang="en-US" sz="1400" b="1" dirty="0" smtClean="0">
                <a:latin typeface="Georgia" pitchFamily="18" charset="0"/>
              </a:rPr>
              <a:t>( </a:t>
            </a:r>
            <a:r>
              <a:rPr lang="en-US" sz="1400" b="1" dirty="0">
                <a:latin typeface="Georgia" pitchFamily="18" charset="0"/>
              </a:rPr>
              <a:t>Madame </a:t>
            </a:r>
            <a:r>
              <a:rPr lang="en-US" sz="1400" b="1" dirty="0" err="1">
                <a:latin typeface="Georgia" pitchFamily="18" charset="0"/>
              </a:rPr>
              <a:t>Tussauds</a:t>
            </a:r>
            <a:r>
              <a:rPr lang="en-US" sz="1400" b="1" dirty="0">
                <a:latin typeface="Georgia" pitchFamily="18" charset="0"/>
              </a:rPr>
              <a:t>)</a:t>
            </a:r>
            <a:endParaRPr lang="it-IT" sz="1400" dirty="0">
              <a:latin typeface="Georgia" pitchFamily="18" charset="0"/>
            </a:endParaRPr>
          </a:p>
          <a:p>
            <a:r>
              <a:rPr lang="en-US" sz="1400" dirty="0">
                <a:latin typeface="Georgia" pitchFamily="18" charset="0"/>
              </a:rPr>
              <a:t>The </a:t>
            </a:r>
            <a:r>
              <a:rPr lang="en-US" sz="1400" b="1" dirty="0">
                <a:latin typeface="Georgia" pitchFamily="18" charset="0"/>
              </a:rPr>
              <a:t>wax museum in </a:t>
            </a:r>
            <a:r>
              <a:rPr lang="en-US" sz="1400" b="1" dirty="0" smtClean="0">
                <a:latin typeface="Georgia" pitchFamily="18" charset="0"/>
              </a:rPr>
              <a:t>London</a:t>
            </a:r>
            <a:r>
              <a:rPr lang="en-US" sz="1400" dirty="0" smtClean="0">
                <a:latin typeface="Georgia" pitchFamily="18" charset="0"/>
              </a:rPr>
              <a:t> </a:t>
            </a:r>
            <a:r>
              <a:rPr lang="en-US" sz="1400" dirty="0">
                <a:latin typeface="Georgia" pitchFamily="18" charset="0"/>
              </a:rPr>
              <a:t>(better known in the world as Madame </a:t>
            </a:r>
            <a:r>
              <a:rPr lang="en-US" sz="1400" dirty="0" err="1">
                <a:latin typeface="Georgia" pitchFamily="18" charset="0"/>
              </a:rPr>
              <a:t>Tussauds</a:t>
            </a:r>
            <a:r>
              <a:rPr lang="en-US" sz="1400" dirty="0">
                <a:latin typeface="Georgia" pitchFamily="18" charset="0"/>
              </a:rPr>
              <a:t>) is a collection of wax figures, it is  now more than two centuries old. The founder was  the Swiss sculptor Marie </a:t>
            </a:r>
            <a:r>
              <a:rPr lang="en-US" sz="1400" dirty="0" err="1">
                <a:latin typeface="Georgia" pitchFamily="18" charset="0"/>
              </a:rPr>
              <a:t>Tussaud</a:t>
            </a:r>
            <a:r>
              <a:rPr lang="en-US" sz="1400" dirty="0">
                <a:latin typeface="Georgia" pitchFamily="18" charset="0"/>
              </a:rPr>
              <a:t>. </a:t>
            </a:r>
            <a:endParaRPr lang="it-IT" sz="1400" dirty="0">
              <a:latin typeface="Georgia" pitchFamily="18" charset="0"/>
            </a:endParaRPr>
          </a:p>
          <a:p>
            <a:r>
              <a:rPr lang="en-US" dirty="0">
                <a:latin typeface="Georgia" pitchFamily="18" charset="0"/>
              </a:rPr>
              <a:t> </a:t>
            </a:r>
            <a:endParaRPr lang="it-IT" dirty="0">
              <a:latin typeface="Georgia" pitchFamily="18" charset="0"/>
            </a:endParaRPr>
          </a:p>
        </p:txBody>
      </p:sp>
    </p:spTree>
    <p:extLst>
      <p:ext uri="{BB962C8B-B14F-4D97-AF65-F5344CB8AC3E}">
        <p14:creationId xmlns:p14="http://schemas.microsoft.com/office/powerpoint/2010/main" val="2356478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97000">
              <a:srgbClr val="000040"/>
            </a:gs>
            <a:gs pos="70000">
              <a:srgbClr val="400040"/>
            </a:gs>
            <a:gs pos="51000">
              <a:srgbClr val="8F0040"/>
            </a:gs>
            <a:gs pos="18000">
              <a:srgbClr val="F27300"/>
            </a:gs>
            <a:gs pos="0">
              <a:srgbClr val="FFBF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reflection blurRad="12700" stA="50000" endPos="50000" dist="5080" dir="5400000" sy="-100000" algn="bl" rotWithShape="0"/>
                </a:effectLst>
              </a:rPr>
              <a:t>THE</a:t>
            </a:r>
            <a:r>
              <a:rPr lang="it-IT" dirty="0" smtClean="0"/>
              <a:t> </a:t>
            </a:r>
            <a:r>
              <a:rPr lang="it-IT" dirty="0" smtClean="0">
                <a:effectLst>
                  <a:reflection blurRad="12700" stA="50000" endPos="50000" dist="5080" dir="5400000" sy="-100000" algn="bl" rotWithShape="0"/>
                </a:effectLst>
              </a:rPr>
              <a:t>NATIONAL</a:t>
            </a:r>
            <a:r>
              <a:rPr lang="it-IT" dirty="0" smtClean="0"/>
              <a:t> </a:t>
            </a:r>
            <a:r>
              <a:rPr lang="it-IT" dirty="0" smtClean="0">
                <a:effectLst>
                  <a:reflection blurRad="12700" stA="50000" endPos="50000" dist="5080" dir="5400000" sy="-100000" algn="bl" rotWithShape="0"/>
                </a:effectLst>
              </a:rPr>
              <a:t>GALLERY</a:t>
            </a:r>
            <a:endParaRPr lang="it-IT" dirty="0">
              <a:effectLst>
                <a:reflection blurRad="12700" stA="50000" endPos="50000" dist="5080" dir="5400000" sy="-100000" algn="bl" rotWithShape="0"/>
              </a:effectLst>
            </a:endParaRPr>
          </a:p>
        </p:txBody>
      </p:sp>
      <p:pic>
        <p:nvPicPr>
          <p:cNvPr id="4" name="Segnaposto contenuto 3" descr="http://www.valori.it/immagini_articoli/201411/nationalgallery.jpg"/>
          <p:cNvPicPr>
            <a:picLocks noGrp="1"/>
          </p:cNvPicPr>
          <p:nvPr>
            <p:ph idx="1"/>
          </p:nvPr>
        </p:nvPicPr>
        <p:blipFill>
          <a:blip r:embed="rId2"/>
          <a:srcRect/>
          <a:stretch>
            <a:fillRect/>
          </a:stretch>
        </p:blipFill>
        <p:spPr bwMode="auto">
          <a:xfrm>
            <a:off x="2555776" y="1412776"/>
            <a:ext cx="4968552" cy="3240360"/>
          </a:xfrm>
          <a:prstGeom prst="rect">
            <a:avLst/>
          </a:prstGeom>
          <a:noFill/>
          <a:ln w="9525">
            <a:noFill/>
            <a:miter lim="800000"/>
            <a:headEnd/>
            <a:tailEnd/>
          </a:ln>
        </p:spPr>
      </p:pic>
      <p:sp>
        <p:nvSpPr>
          <p:cNvPr id="5" name="Fumetto 4 4"/>
          <p:cNvSpPr/>
          <p:nvPr/>
        </p:nvSpPr>
        <p:spPr>
          <a:xfrm>
            <a:off x="251520" y="4365105"/>
            <a:ext cx="4320480" cy="2492896"/>
          </a:xfrm>
          <a:prstGeom prst="cloudCallout">
            <a:avLst>
              <a:gd name="adj1" fmla="val 32318"/>
              <a:gd name="adj2" fmla="val -8246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dirty="0" smtClean="0">
              <a:solidFill>
                <a:prstClr val="black"/>
              </a:solidFill>
            </a:endParaRPr>
          </a:p>
          <a:p>
            <a:pPr lvl="0"/>
            <a:r>
              <a:rPr lang="en-US" sz="1400" dirty="0" smtClean="0">
                <a:solidFill>
                  <a:prstClr val="black"/>
                </a:solidFill>
              </a:rPr>
              <a:t>The </a:t>
            </a:r>
            <a:r>
              <a:rPr lang="en-US" sz="1400" dirty="0">
                <a:solidFill>
                  <a:prstClr val="black"/>
                </a:solidFill>
              </a:rPr>
              <a:t>National Gallery in London , founded in 1824 , is a museum that , at its headquarters in Trafalgar Square , houses a rich collection of over 2,300 paintings from different periods , from the mid-twelfth century to the last century.</a:t>
            </a:r>
            <a:endParaRPr lang="it-IT" sz="1400" dirty="0">
              <a:solidFill>
                <a:prstClr val="black"/>
              </a:solidFill>
            </a:endParaRPr>
          </a:p>
          <a:p>
            <a:pPr lvl="0"/>
            <a:r>
              <a:rPr lang="en-US" sz="1400" dirty="0">
                <a:solidFill>
                  <a:prstClr val="black"/>
                </a:solidFill>
              </a:rPr>
              <a:t> </a:t>
            </a:r>
            <a:endParaRPr lang="it-IT" sz="1400" dirty="0">
              <a:solidFill>
                <a:prstClr val="black"/>
              </a:solidFill>
            </a:endParaRPr>
          </a:p>
        </p:txBody>
      </p:sp>
      <p:sp>
        <p:nvSpPr>
          <p:cNvPr id="7" name="Fumetto 4 6"/>
          <p:cNvSpPr/>
          <p:nvPr/>
        </p:nvSpPr>
        <p:spPr>
          <a:xfrm>
            <a:off x="4716016" y="4480584"/>
            <a:ext cx="4248472" cy="2377416"/>
          </a:xfrm>
          <a:prstGeom prst="cloudCallout">
            <a:avLst>
              <a:gd name="adj1" fmla="val -35653"/>
              <a:gd name="adj2" fmla="val -821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r>
              <a:rPr lang="it-IT" sz="1400" dirty="0">
                <a:solidFill>
                  <a:prstClr val="black"/>
                </a:solidFill>
              </a:rPr>
              <a:t>La National Gallery di </a:t>
            </a:r>
            <a:r>
              <a:rPr lang="it-IT" sz="1400" dirty="0">
                <a:solidFill>
                  <a:prstClr val="black"/>
                </a:solidFill>
                <a:hlinkClick r:id="rId3" tooltip="Londra"/>
              </a:rPr>
              <a:t>Londra</a:t>
            </a:r>
            <a:r>
              <a:rPr lang="it-IT" sz="1400" dirty="0">
                <a:solidFill>
                  <a:prstClr val="black"/>
                </a:solidFill>
              </a:rPr>
              <a:t>, fondata nel </a:t>
            </a:r>
            <a:r>
              <a:rPr lang="it-IT" sz="1400" dirty="0">
                <a:solidFill>
                  <a:prstClr val="black"/>
                </a:solidFill>
                <a:hlinkClick r:id="rId4" tooltip="1824"/>
              </a:rPr>
              <a:t>1824</a:t>
            </a:r>
            <a:r>
              <a:rPr lang="it-IT" sz="1400" dirty="0">
                <a:solidFill>
                  <a:prstClr val="black"/>
                </a:solidFill>
              </a:rPr>
              <a:t>, è un </a:t>
            </a:r>
            <a:r>
              <a:rPr lang="it-IT" sz="1400" dirty="0">
                <a:solidFill>
                  <a:prstClr val="black"/>
                </a:solidFill>
                <a:hlinkClick r:id="rId5" tooltip="Museo"/>
              </a:rPr>
              <a:t>museo</a:t>
            </a:r>
            <a:r>
              <a:rPr lang="it-IT" sz="1400" dirty="0">
                <a:solidFill>
                  <a:prstClr val="black"/>
                </a:solidFill>
              </a:rPr>
              <a:t> che, nella sua sede di </a:t>
            </a:r>
            <a:r>
              <a:rPr lang="it-IT" sz="1400" dirty="0">
                <a:solidFill>
                  <a:prstClr val="black"/>
                </a:solidFill>
                <a:hlinkClick r:id="rId6" tooltip="Trafalgar Square"/>
              </a:rPr>
              <a:t>Trafalgar </a:t>
            </a:r>
            <a:r>
              <a:rPr lang="it-IT" sz="1400" dirty="0" err="1">
                <a:solidFill>
                  <a:prstClr val="black"/>
                </a:solidFill>
                <a:hlinkClick r:id="rId6" tooltip="Trafalgar Square"/>
              </a:rPr>
              <a:t>Square</a:t>
            </a:r>
            <a:r>
              <a:rPr lang="it-IT" sz="1400" dirty="0">
                <a:solidFill>
                  <a:prstClr val="black"/>
                </a:solidFill>
              </a:rPr>
              <a:t>, ospita una ricca collezione composta da più di 2.300 dipinti di varie epoche, dalla metà del </a:t>
            </a:r>
            <a:r>
              <a:rPr lang="it-IT" sz="1400" dirty="0">
                <a:solidFill>
                  <a:prstClr val="black"/>
                </a:solidFill>
                <a:hlinkClick r:id="rId7" tooltip="XII secolo"/>
              </a:rPr>
              <a:t>XII secolo</a:t>
            </a:r>
            <a:r>
              <a:rPr lang="it-IT" sz="1400" dirty="0">
                <a:solidFill>
                  <a:prstClr val="black"/>
                </a:solidFill>
              </a:rPr>
              <a:t> al secolo scorso.</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8934" y="5305270"/>
            <a:ext cx="648072" cy="42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3888" y="5223033"/>
            <a:ext cx="668605" cy="38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7586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000">
              <a:srgbClr val="FF3399"/>
            </a:gs>
            <a:gs pos="92000">
              <a:srgbClr val="3366F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reflection blurRad="12700" stA="50000" endPos="50000" dist="5080" dir="5400000" sy="-100000" algn="bl" rotWithShape="0"/>
                </a:effectLst>
              </a:rPr>
              <a:t>THE</a:t>
            </a:r>
            <a:r>
              <a:rPr lang="it-IT" dirty="0" smtClean="0"/>
              <a:t> </a:t>
            </a:r>
            <a:r>
              <a:rPr lang="it-IT" dirty="0" smtClean="0">
                <a:effectLst>
                  <a:reflection blurRad="12700" stA="50000" endPos="50000" dist="5080" dir="5400000" sy="-100000" algn="bl" rotWithShape="0"/>
                </a:effectLst>
              </a:rPr>
              <a:t>HISTORY</a:t>
            </a:r>
            <a:r>
              <a:rPr lang="it-IT" dirty="0" smtClean="0"/>
              <a:t> </a:t>
            </a:r>
            <a:r>
              <a:rPr lang="it-IT" dirty="0" smtClean="0">
                <a:effectLst>
                  <a:reflection blurRad="12700" stA="50000" endPos="50000" dist="5080" dir="5400000" sy="-100000" algn="bl" rotWithShape="0"/>
                </a:effectLst>
              </a:rPr>
              <a:t>NATURAL</a:t>
            </a:r>
            <a:r>
              <a:rPr lang="it-IT" dirty="0" smtClean="0"/>
              <a:t> </a:t>
            </a:r>
            <a:r>
              <a:rPr lang="it-IT" dirty="0" smtClean="0">
                <a:effectLst>
                  <a:reflection blurRad="12700" stA="50000" endPos="50000" dist="5080" dir="5400000" sy="-100000" algn="bl" rotWithShape="0"/>
                </a:effectLst>
              </a:rPr>
              <a:t>MUSEUM</a:t>
            </a:r>
            <a:endParaRPr lang="it-IT" dirty="0">
              <a:effectLst>
                <a:reflection blurRad="12700" stA="50000" endPos="50000" dist="5080" dir="5400000" sy="-100000" algn="bl" rotWithShape="0"/>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640143"/>
            <a:ext cx="451984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umetto 4 3"/>
          <p:cNvSpPr/>
          <p:nvPr/>
        </p:nvSpPr>
        <p:spPr>
          <a:xfrm>
            <a:off x="953852" y="4520463"/>
            <a:ext cx="6084168" cy="2436929"/>
          </a:xfrm>
          <a:prstGeom prst="cloudCallout">
            <a:avLst>
              <a:gd name="adj1" fmla="val 24537"/>
              <a:gd name="adj2" fmla="val -8313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it-IT" sz="1200" dirty="0">
                <a:ea typeface="Calibri"/>
                <a:cs typeface="Times New Roman"/>
              </a:rPr>
              <a:t> </a:t>
            </a:r>
            <a:r>
              <a:rPr lang="it-IT" sz="1200" dirty="0" smtClean="0">
                <a:solidFill>
                  <a:schemeClr val="tx1"/>
                </a:solidFill>
                <a:ea typeface="Calibri"/>
                <a:cs typeface="Times New Roman"/>
              </a:rPr>
              <a:t>Il </a:t>
            </a:r>
            <a:r>
              <a:rPr lang="it-IT" sz="1200" dirty="0">
                <a:solidFill>
                  <a:schemeClr val="tx1"/>
                </a:solidFill>
                <a:ea typeface="Calibri"/>
                <a:cs typeface="Times New Roman"/>
              </a:rPr>
              <a:t>Museo di storia naturale (Natural </a:t>
            </a:r>
            <a:r>
              <a:rPr lang="it-IT" sz="1200" dirty="0" err="1">
                <a:solidFill>
                  <a:schemeClr val="tx1"/>
                </a:solidFill>
                <a:ea typeface="Calibri"/>
                <a:cs typeface="Times New Roman"/>
              </a:rPr>
              <a:t>History</a:t>
            </a:r>
            <a:r>
              <a:rPr lang="it-IT" sz="1200" dirty="0">
                <a:solidFill>
                  <a:schemeClr val="tx1"/>
                </a:solidFill>
                <a:ea typeface="Calibri"/>
                <a:cs typeface="Times New Roman"/>
              </a:rPr>
              <a:t> </a:t>
            </a:r>
            <a:r>
              <a:rPr lang="it-IT" sz="1200" dirty="0" err="1">
                <a:solidFill>
                  <a:schemeClr val="tx1"/>
                </a:solidFill>
                <a:ea typeface="Calibri"/>
                <a:cs typeface="Times New Roman"/>
              </a:rPr>
              <a:t>Museum</a:t>
            </a:r>
            <a:r>
              <a:rPr lang="it-IT" sz="1200" dirty="0">
                <a:solidFill>
                  <a:schemeClr val="tx1"/>
                </a:solidFill>
                <a:ea typeface="Calibri"/>
                <a:cs typeface="Times New Roman"/>
              </a:rPr>
              <a:t>) è uno dei tre grandi musei situati a Kensington, a Londra (gli altri sono il Museo della Scienza e il Victoria and Albert </a:t>
            </a:r>
            <a:r>
              <a:rPr lang="it-IT" sz="1200" dirty="0" err="1">
                <a:solidFill>
                  <a:schemeClr val="tx1"/>
                </a:solidFill>
                <a:ea typeface="Calibri"/>
                <a:cs typeface="Times New Roman"/>
              </a:rPr>
              <a:t>Museum</a:t>
            </a:r>
            <a:r>
              <a:rPr lang="it-IT" sz="1200" dirty="0">
                <a:solidFill>
                  <a:schemeClr val="tx1"/>
                </a:solidFill>
                <a:ea typeface="Calibri"/>
                <a:cs typeface="Times New Roman"/>
              </a:rPr>
              <a:t>).Ospita circa 70 milioni di reperti organizzati in cinque collezioni principali: botanica, entomologia, mineralogia, paleontologia e zoologia. Un tempo faceva parte del </a:t>
            </a:r>
            <a:r>
              <a:rPr lang="it-IT" sz="1200" dirty="0" err="1">
                <a:solidFill>
                  <a:schemeClr val="tx1"/>
                </a:solidFill>
                <a:ea typeface="Calibri"/>
                <a:cs typeface="Times New Roman"/>
              </a:rPr>
              <a:t>British</a:t>
            </a:r>
            <a:r>
              <a:rPr lang="it-IT" sz="1200" dirty="0">
                <a:solidFill>
                  <a:schemeClr val="tx1"/>
                </a:solidFill>
                <a:ea typeface="Calibri"/>
                <a:cs typeface="Times New Roman"/>
              </a:rPr>
              <a:t> </a:t>
            </a:r>
            <a:r>
              <a:rPr lang="it-IT" sz="1200" dirty="0" err="1">
                <a:solidFill>
                  <a:schemeClr val="tx1"/>
                </a:solidFill>
                <a:ea typeface="Calibri"/>
                <a:cs typeface="Times New Roman"/>
              </a:rPr>
              <a:t>Museum</a:t>
            </a:r>
            <a:r>
              <a:rPr lang="it-IT" sz="1200" dirty="0">
                <a:solidFill>
                  <a:schemeClr val="tx1"/>
                </a:solidFill>
                <a:ea typeface="Calibri"/>
                <a:cs typeface="Times New Roman"/>
              </a:rPr>
              <a:t> anche se ora è solamente una parte distaccata di esso.</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812" y="5267972"/>
            <a:ext cx="648072" cy="42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metto 4 4"/>
          <p:cNvSpPr/>
          <p:nvPr/>
        </p:nvSpPr>
        <p:spPr>
          <a:xfrm>
            <a:off x="179512" y="1352111"/>
            <a:ext cx="4008011" cy="3168352"/>
          </a:xfrm>
          <a:prstGeom prst="cloudCallout">
            <a:avLst>
              <a:gd name="adj1" fmla="val 78020"/>
              <a:gd name="adj2" fmla="val 1704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Natural History Museum (Natural History Museum) is one of three large museums located in Kensington, London (the others are the Science Museum and the Victoria and Albert Museum) </a:t>
            </a:r>
            <a:r>
              <a:rPr lang="en-US" sz="1200" dirty="0" smtClean="0">
                <a:solidFill>
                  <a:schemeClr val="tx1"/>
                </a:solidFill>
              </a:rPr>
              <a:t>.It contains </a:t>
            </a:r>
            <a:r>
              <a:rPr lang="en-US" sz="1200" dirty="0">
                <a:solidFill>
                  <a:schemeClr val="tx1"/>
                </a:solidFill>
              </a:rPr>
              <a:t>about 70 million exhibits organized into five main collections: botany, entomology, mineralogy, paleontology and zoology. Once part of the British Museum although it is now only a detached part of it.</a:t>
            </a:r>
            <a:endParaRPr lang="it-IT" sz="1200" dirty="0">
              <a:solidFill>
                <a:schemeClr val="tx1"/>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7331" y="2482676"/>
            <a:ext cx="668605" cy="38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0422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2000">
              <a:srgbClr val="FBEAC7"/>
            </a:gs>
            <a:gs pos="89000">
              <a:srgbClr val="FEE7F2"/>
            </a:gs>
            <a:gs pos="36000">
              <a:srgbClr val="FAC77D"/>
            </a:gs>
            <a:gs pos="3000">
              <a:srgbClr val="FBA97D"/>
            </a:gs>
            <a:gs pos="49000">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reflection blurRad="12700" stA="50000" endPos="50000" dist="5080" dir="5400000" sy="-100000" algn="bl" rotWithShape="0"/>
                </a:effectLst>
              </a:rPr>
              <a:t>LONDON</a:t>
            </a:r>
            <a:r>
              <a:rPr lang="it-IT" dirty="0" smtClean="0"/>
              <a:t> </a:t>
            </a:r>
            <a:r>
              <a:rPr lang="it-IT" dirty="0" smtClean="0">
                <a:effectLst>
                  <a:reflection blurRad="12700" stA="50000" endPos="50000" dist="5080" dir="5400000" sy="-100000" algn="bl" rotWithShape="0"/>
                </a:effectLst>
              </a:rPr>
              <a:t>TOWER</a:t>
            </a:r>
            <a:endParaRPr lang="it-IT" dirty="0">
              <a:effectLst>
                <a:reflection blurRad="12700" stA="50000" endPos="50000" dist="5080" dir="5400000" sy="-100000" algn="bl" rotWithShape="0"/>
              </a:effectLst>
            </a:endParaRPr>
          </a:p>
        </p:txBody>
      </p:sp>
      <p:pic>
        <p:nvPicPr>
          <p:cNvPr id="3" name="Immagine 2" descr="http://www.londontourist.org/tower3b.jpg"/>
          <p:cNvPicPr/>
          <p:nvPr/>
        </p:nvPicPr>
        <p:blipFill>
          <a:blip r:embed="rId2"/>
          <a:srcRect/>
          <a:stretch>
            <a:fillRect/>
          </a:stretch>
        </p:blipFill>
        <p:spPr bwMode="auto">
          <a:xfrm>
            <a:off x="467544" y="1484784"/>
            <a:ext cx="4248472" cy="3168352"/>
          </a:xfrm>
          <a:prstGeom prst="rect">
            <a:avLst/>
          </a:prstGeom>
          <a:noFill/>
          <a:ln w="9525">
            <a:noFill/>
            <a:miter lim="800000"/>
            <a:headEnd/>
            <a:tailEnd/>
          </a:ln>
        </p:spPr>
      </p:pic>
      <p:sp>
        <p:nvSpPr>
          <p:cNvPr id="4" name="Fumetto 4 3"/>
          <p:cNvSpPr/>
          <p:nvPr/>
        </p:nvSpPr>
        <p:spPr>
          <a:xfrm>
            <a:off x="4860032" y="1700808"/>
            <a:ext cx="3528392" cy="2808312"/>
          </a:xfrm>
          <a:prstGeom prst="cloudCallout">
            <a:avLst>
              <a:gd name="adj1" fmla="val -78534"/>
              <a:gd name="adj2" fmla="val 1568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it-IT" dirty="0">
                <a:latin typeface="Arial Rounded MT Bold"/>
                <a:ea typeface="Times New Roman"/>
                <a:cs typeface="Arial"/>
              </a:rPr>
              <a:t> </a:t>
            </a:r>
            <a:r>
              <a:rPr lang="it-IT" sz="1200" dirty="0" smtClean="0">
                <a:solidFill>
                  <a:schemeClr val="tx1"/>
                </a:solidFill>
                <a:latin typeface="Arial Rounded MT Bold"/>
                <a:ea typeface="Times New Roman"/>
                <a:cs typeface="Arial"/>
              </a:rPr>
              <a:t>La</a:t>
            </a:r>
            <a:r>
              <a:rPr lang="it-IT" sz="1200" dirty="0">
                <a:solidFill>
                  <a:schemeClr val="tx1"/>
                </a:solidFill>
                <a:latin typeface="Arial Rounded MT Bold"/>
                <a:ea typeface="Times New Roman"/>
                <a:cs typeface="Arial"/>
              </a:rPr>
              <a:t> </a:t>
            </a:r>
            <a:r>
              <a:rPr lang="it-IT" sz="1200" b="1" dirty="0">
                <a:solidFill>
                  <a:schemeClr val="tx1"/>
                </a:solidFill>
                <a:latin typeface="Arial Rounded MT Bold"/>
                <a:ea typeface="Times New Roman"/>
                <a:cs typeface="Arial"/>
              </a:rPr>
              <a:t>Torre di Londra</a:t>
            </a:r>
            <a:r>
              <a:rPr lang="it-IT" sz="1200" dirty="0">
                <a:solidFill>
                  <a:schemeClr val="tx1"/>
                </a:solidFill>
                <a:latin typeface="Arial Rounded MT Bold"/>
                <a:ea typeface="Times New Roman"/>
                <a:cs typeface="Arial"/>
              </a:rPr>
              <a:t> </a:t>
            </a:r>
            <a:r>
              <a:rPr lang="it-IT" sz="1200" dirty="0" smtClean="0">
                <a:solidFill>
                  <a:schemeClr val="tx1"/>
                </a:solidFill>
                <a:latin typeface="Arial Rounded MT Bold"/>
                <a:ea typeface="Times New Roman"/>
                <a:cs typeface="Arial"/>
              </a:rPr>
              <a:t> è </a:t>
            </a:r>
            <a:r>
              <a:rPr lang="it-IT" sz="1200" dirty="0">
                <a:solidFill>
                  <a:schemeClr val="tx1"/>
                </a:solidFill>
                <a:latin typeface="Arial Rounded MT Bold"/>
                <a:ea typeface="Times New Roman"/>
                <a:cs typeface="Arial"/>
              </a:rPr>
              <a:t>un complesso costruito nel </a:t>
            </a:r>
            <a:r>
              <a:rPr lang="it-IT" sz="1200" u="sng" dirty="0">
                <a:solidFill>
                  <a:schemeClr val="tx1"/>
                </a:solidFill>
                <a:latin typeface="Arial Rounded MT Bold"/>
                <a:ea typeface="Times New Roman"/>
                <a:cs typeface="Arial"/>
                <a:hlinkClick r:id="rId3" tooltip="Medioevo"/>
              </a:rPr>
              <a:t>Medioevo</a:t>
            </a:r>
            <a:r>
              <a:rPr lang="it-IT" sz="1200" dirty="0">
                <a:solidFill>
                  <a:schemeClr val="tx1"/>
                </a:solidFill>
                <a:latin typeface="Arial Rounded MT Bold"/>
                <a:ea typeface="Times New Roman"/>
                <a:cs typeface="Arial"/>
              </a:rPr>
              <a:t> (</a:t>
            </a:r>
            <a:r>
              <a:rPr lang="it-IT" sz="1200" u="sng" dirty="0">
                <a:solidFill>
                  <a:schemeClr val="tx1"/>
                </a:solidFill>
                <a:latin typeface="Arial Rounded MT Bold"/>
                <a:ea typeface="Times New Roman"/>
                <a:cs typeface="Arial"/>
                <a:hlinkClick r:id="rId4" tooltip="1078"/>
              </a:rPr>
              <a:t>1078</a:t>
            </a:r>
            <a:r>
              <a:rPr lang="it-IT" sz="1200" dirty="0">
                <a:solidFill>
                  <a:schemeClr val="tx1"/>
                </a:solidFill>
                <a:latin typeface="Arial Rounded MT Bold"/>
                <a:ea typeface="Times New Roman"/>
                <a:cs typeface="Arial"/>
              </a:rPr>
              <a:t>) e composto da diversi edifici </a:t>
            </a:r>
            <a:r>
              <a:rPr lang="it-IT" sz="1200" u="sng" dirty="0">
                <a:solidFill>
                  <a:schemeClr val="tx1"/>
                </a:solidFill>
                <a:latin typeface="Arial Rounded MT Bold"/>
                <a:ea typeface="Times New Roman"/>
                <a:cs typeface="Arial"/>
                <a:hlinkClick r:id="rId5" tooltip="Fortificazione"/>
              </a:rPr>
              <a:t>fortificati</a:t>
            </a:r>
            <a:r>
              <a:rPr lang="it-IT" sz="1200" dirty="0">
                <a:solidFill>
                  <a:schemeClr val="tx1"/>
                </a:solidFill>
                <a:latin typeface="Arial Rounded MT Bold"/>
                <a:ea typeface="Times New Roman"/>
                <a:cs typeface="Arial"/>
              </a:rPr>
              <a:t> che nel tempo sono stati usati come </a:t>
            </a:r>
            <a:r>
              <a:rPr lang="it-IT" sz="1200" u="sng" dirty="0">
                <a:solidFill>
                  <a:schemeClr val="tx1"/>
                </a:solidFill>
                <a:latin typeface="Arial Rounded MT Bold"/>
                <a:ea typeface="Times New Roman"/>
                <a:cs typeface="Arial"/>
                <a:hlinkClick r:id="rId6" tooltip="Fortezza"/>
              </a:rPr>
              <a:t>fortezza</a:t>
            </a:r>
            <a:r>
              <a:rPr lang="it-IT" sz="1200" dirty="0">
                <a:solidFill>
                  <a:schemeClr val="tx1"/>
                </a:solidFill>
                <a:latin typeface="Arial Rounded MT Bold"/>
                <a:ea typeface="Times New Roman"/>
                <a:cs typeface="Arial"/>
              </a:rPr>
              <a:t>, </a:t>
            </a:r>
            <a:r>
              <a:rPr lang="it-IT" sz="1200" dirty="0">
                <a:solidFill>
                  <a:schemeClr val="tx1"/>
                </a:solidFill>
                <a:latin typeface="Arial Rounded MT Bold"/>
                <a:ea typeface="Times New Roman"/>
                <a:cs typeface="Times New Roman"/>
              </a:rPr>
              <a:t> </a:t>
            </a:r>
            <a:r>
              <a:rPr lang="it-IT" sz="1200" u="sng" dirty="0">
                <a:solidFill>
                  <a:schemeClr val="tx1"/>
                </a:solidFill>
                <a:latin typeface="Arial Rounded MT Bold"/>
                <a:ea typeface="Times New Roman"/>
                <a:cs typeface="Arial"/>
                <a:hlinkClick r:id="rId7" tooltip="Palazzo reale"/>
              </a:rPr>
              <a:t>palazzo reale</a:t>
            </a:r>
            <a:r>
              <a:rPr lang="it-IT" sz="1200" dirty="0">
                <a:solidFill>
                  <a:schemeClr val="tx1"/>
                </a:solidFill>
                <a:latin typeface="Arial Rounded MT Bold"/>
                <a:ea typeface="Times New Roman"/>
                <a:cs typeface="Arial"/>
              </a:rPr>
              <a:t> e </a:t>
            </a:r>
            <a:r>
              <a:rPr lang="it-IT" sz="1200" u="sng" dirty="0">
                <a:solidFill>
                  <a:schemeClr val="tx1"/>
                </a:solidFill>
                <a:latin typeface="Arial Rounded MT Bold"/>
                <a:ea typeface="Times New Roman"/>
                <a:cs typeface="Arial"/>
                <a:hlinkClick r:id="rId8" tooltip="Prigione"/>
              </a:rPr>
              <a:t>prigione</a:t>
            </a:r>
            <a:r>
              <a:rPr lang="it-IT" sz="1200" dirty="0">
                <a:solidFill>
                  <a:schemeClr val="tx1"/>
                </a:solidFill>
                <a:latin typeface="Arial Rounded MT Bold"/>
                <a:ea typeface="Times New Roman"/>
                <a:cs typeface="Arial"/>
              </a:rPr>
              <a:t> per detenuti di famiglie nobili.</a:t>
            </a:r>
            <a:endParaRPr lang="it-IT" sz="1200" dirty="0">
              <a:solidFill>
                <a:schemeClr val="tx1"/>
              </a:solidFill>
              <a:ea typeface="Times New Roman"/>
              <a:cs typeface="Times New Roman"/>
            </a:endParaRPr>
          </a:p>
        </p:txBody>
      </p:sp>
      <p:pic>
        <p:nvPicPr>
          <p:cNvPr id="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6296" y="2458852"/>
            <a:ext cx="792088" cy="42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umetto 4 6"/>
          <p:cNvSpPr/>
          <p:nvPr/>
        </p:nvSpPr>
        <p:spPr>
          <a:xfrm>
            <a:off x="434139" y="4509120"/>
            <a:ext cx="4896544" cy="2176372"/>
          </a:xfrm>
          <a:prstGeom prst="cloudCallout">
            <a:avLst>
              <a:gd name="adj1" fmla="val -8248"/>
              <a:gd name="adj2" fmla="val -87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it-IT" dirty="0">
                <a:latin typeface="Arial Rounded MT Bold"/>
                <a:ea typeface="Times New Roman"/>
                <a:cs typeface="Arial"/>
              </a:rPr>
              <a:t> </a:t>
            </a:r>
            <a:r>
              <a:rPr lang="en-US" sz="1200" dirty="0" smtClean="0">
                <a:solidFill>
                  <a:schemeClr val="tx1"/>
                </a:solidFill>
                <a:latin typeface="Arial Rounded MT Bold"/>
                <a:ea typeface="Times New Roman"/>
                <a:cs typeface="Courier New"/>
              </a:rPr>
              <a:t>The </a:t>
            </a:r>
            <a:r>
              <a:rPr lang="en-US" sz="1200" dirty="0">
                <a:solidFill>
                  <a:schemeClr val="tx1"/>
                </a:solidFill>
                <a:latin typeface="Arial Rounded MT Bold"/>
                <a:ea typeface="Times New Roman"/>
                <a:cs typeface="Courier New"/>
              </a:rPr>
              <a:t>Tower of London is a complex built in the Middle Ages ( 1078 ) and consists of several buildings fortified that in the time were used as a fortress , royal palace and prison for held of noble families </a:t>
            </a:r>
            <a:r>
              <a:rPr lang="en-US" dirty="0">
                <a:latin typeface="Arial Rounded MT Bold"/>
                <a:ea typeface="Times New Roman"/>
                <a:cs typeface="Courier New"/>
              </a:rPr>
              <a:t>.</a:t>
            </a:r>
            <a:endParaRPr lang="it-IT" sz="1600" dirty="0">
              <a:ea typeface="Times New Roman"/>
              <a:cs typeface="Times New Roman"/>
            </a:endParaRPr>
          </a:p>
        </p:txBody>
      </p:sp>
      <p:pic>
        <p:nvPicPr>
          <p:cNvPr id="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81713" y="5085184"/>
            <a:ext cx="668605" cy="38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08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ENGLISH PUBS</a:t>
            </a:r>
            <a:endParaRPr lang="it-IT" dirty="0"/>
          </a:p>
        </p:txBody>
      </p:sp>
      <p:pic>
        <p:nvPicPr>
          <p:cNvPr id="1026" name="Picture 2" descr="http://www.leitv.it/masterchef-uk/wp-content/uploads/sites/46/2013/05/pub-lond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737917" cy="40782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vivilondra.it/images/piatti-inglesi/01%20-%20Full%20English%20Breakfa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40" y="5157192"/>
            <a:ext cx="161875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eitv.it/masterchef-uk/wp-content/uploads/sites/46/2013/07/pub-lond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9415" y="332656"/>
            <a:ext cx="1903514"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enichella.it/viaggi/pmb2ri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34487"/>
            <a:ext cx="1449176" cy="122760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aria\Desktop\LONDRA II D\foto classe\20150331_1136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2863" y="4221088"/>
            <a:ext cx="448049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165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4" name="Segnaposto contenuto 3" descr="http://mediaserver.dwpub.com/press-release/38195/Harrods+Knightsbridge.jpg"/>
          <p:cNvPicPr>
            <a:picLocks noGrp="1"/>
          </p:cNvPicPr>
          <p:nvPr>
            <p:ph idx="1"/>
          </p:nvPr>
        </p:nvPicPr>
        <p:blipFill>
          <a:blip r:embed="rId3" cstate="print"/>
          <a:srcRect/>
          <a:stretch>
            <a:fillRect/>
          </a:stretch>
        </p:blipFill>
        <p:spPr bwMode="auto">
          <a:xfrm>
            <a:off x="381780" y="1772816"/>
            <a:ext cx="5090827" cy="2930190"/>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 y="4343497"/>
            <a:ext cx="5572125"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326832" y="260648"/>
            <a:ext cx="8229600" cy="1143000"/>
          </a:xfrm>
          <a:gradFill flip="none" rotWithShape="0">
            <a:gsLst>
              <a:gs pos="0">
                <a:srgbClr val="FF3399"/>
              </a:gs>
              <a:gs pos="25000">
                <a:srgbClr val="FF6633"/>
              </a:gs>
              <a:gs pos="50000">
                <a:srgbClr val="FFFF00"/>
              </a:gs>
              <a:gs pos="75000">
                <a:srgbClr val="01A78F"/>
              </a:gs>
              <a:gs pos="100000">
                <a:srgbClr val="3366FF"/>
              </a:gs>
            </a:gsLst>
            <a:lin ang="5400000" scaled="0"/>
            <a:tileRect/>
          </a:gradFill>
        </p:spPr>
        <p:txBody>
          <a:bodyPr>
            <a:normAutofit fontScale="90000"/>
          </a:bodyPr>
          <a:lstStyle/>
          <a:p>
            <a:r>
              <a:rPr lang="it-IT" dirty="0" smtClean="0">
                <a:effectLst>
                  <a:reflection blurRad="12700" stA="50000" endPos="50000" dist="5080" dir="5400000" sy="-100000" algn="bl" rotWithShape="0"/>
                </a:effectLst>
              </a:rPr>
              <a:t>HARRODS</a:t>
            </a:r>
            <a:br>
              <a:rPr lang="it-IT" dirty="0" smtClean="0">
                <a:effectLst>
                  <a:reflection blurRad="12700" stA="50000" endPos="50000" dist="5080" dir="5400000" sy="-100000" algn="bl" rotWithShape="0"/>
                </a:effectLst>
              </a:rPr>
            </a:br>
            <a:r>
              <a:rPr lang="it-IT" sz="2700" dirty="0" smtClean="0">
                <a:effectLst>
                  <a:reflection blurRad="12700" stA="50000" endPos="50000" dist="5080" dir="5400000" sy="-100000" algn="bl" rotWithShape="0"/>
                </a:effectLst>
              </a:rPr>
              <a:t>SHOPPING IN LONDON</a:t>
            </a:r>
            <a:endParaRPr lang="it-IT" sz="2700" dirty="0">
              <a:effectLst>
                <a:reflection blurRad="12700" stA="50000" endPos="50000" dist="5080" dir="5400000" sy="-100000" algn="bl" rotWithShape="0"/>
              </a:effectLst>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632" y="1052736"/>
            <a:ext cx="4836755" cy="277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6"/>
          <p:cNvSpPr txBox="1"/>
          <p:nvPr/>
        </p:nvSpPr>
        <p:spPr>
          <a:xfrm>
            <a:off x="4850403" y="1556792"/>
            <a:ext cx="4427984" cy="129266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Harrods</a:t>
            </a:r>
            <a:r>
              <a:rPr lang="en-US" sz="1200" dirty="0"/>
              <a:t> is an upmarket </a:t>
            </a:r>
            <a:r>
              <a:rPr lang="en-US" sz="1200" u="sng" dirty="0">
                <a:hlinkClick r:id="rId6" tooltip="Department store"/>
              </a:rPr>
              <a:t>department store</a:t>
            </a:r>
            <a:r>
              <a:rPr lang="en-US" sz="1200" dirty="0"/>
              <a:t> located on </a:t>
            </a:r>
            <a:r>
              <a:rPr lang="en-US" sz="1200" u="sng" dirty="0" err="1">
                <a:hlinkClick r:id="rId7" tooltip="Brompton Road"/>
              </a:rPr>
              <a:t>Brompton</a:t>
            </a:r>
            <a:r>
              <a:rPr lang="en-US" sz="1200" u="sng" dirty="0">
                <a:hlinkClick r:id="rId7" tooltip="Brompton Road"/>
              </a:rPr>
              <a:t> Road</a:t>
            </a:r>
            <a:r>
              <a:rPr lang="en-US" sz="1200" dirty="0"/>
              <a:t> in </a:t>
            </a:r>
            <a:r>
              <a:rPr lang="en-US" sz="1200" u="sng" dirty="0">
                <a:hlinkClick r:id="rId8" tooltip="Knightsbridge"/>
              </a:rPr>
              <a:t>Knightsbridge</a:t>
            </a:r>
            <a:r>
              <a:rPr lang="en-US" sz="1200" dirty="0" smtClean="0"/>
              <a:t>, Harrods </a:t>
            </a:r>
            <a:r>
              <a:rPr lang="en-US" sz="1200" dirty="0"/>
              <a:t>was founded by Charles Henry </a:t>
            </a:r>
            <a:r>
              <a:rPr lang="en-US" sz="1200" dirty="0" err="1"/>
              <a:t>Harrod</a:t>
            </a:r>
            <a:r>
              <a:rPr lang="en-US" sz="1200" dirty="0"/>
              <a:t>, a grocer from Essex. In 1849 the stock was transferred in the fashionable district of </a:t>
            </a:r>
            <a:r>
              <a:rPr lang="en-US" sz="1200" dirty="0" err="1"/>
              <a:t>knightsbridge</a:t>
            </a:r>
            <a:r>
              <a:rPr lang="en-US" sz="1200" dirty="0" smtClean="0"/>
              <a:t>, opposite  </a:t>
            </a:r>
            <a:r>
              <a:rPr lang="en-US" sz="1200" dirty="0"/>
              <a:t>Hyde </a:t>
            </a:r>
            <a:r>
              <a:rPr lang="en-US" sz="1200" dirty="0" err="1"/>
              <a:t>park.The</a:t>
            </a:r>
            <a:r>
              <a:rPr lang="en-US" sz="1200" dirty="0"/>
              <a:t> </a:t>
            </a:r>
            <a:r>
              <a:rPr lang="en-US" sz="1200" dirty="0" err="1"/>
              <a:t>interios</a:t>
            </a:r>
            <a:r>
              <a:rPr lang="en-US" sz="1200" dirty="0"/>
              <a:t> are </a:t>
            </a:r>
            <a:r>
              <a:rPr lang="en-US" sz="1200" dirty="0" err="1"/>
              <a:t>ispired</a:t>
            </a:r>
            <a:r>
              <a:rPr lang="en-US" sz="1200" dirty="0"/>
              <a:t> by ancient Egypt. Harrods is a department store with luxury items, clothing and exclusive service</a:t>
            </a:r>
            <a:r>
              <a:rPr lang="en-US" dirty="0"/>
              <a:t>.</a:t>
            </a:r>
            <a:endParaRPr lang="it-IT" dirty="0"/>
          </a:p>
        </p:txBody>
      </p:sp>
      <p:pic>
        <p:nvPicPr>
          <p:cNvPr id="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216" y="2938810"/>
            <a:ext cx="843567" cy="49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0593" y="6040702"/>
            <a:ext cx="840537" cy="55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971600" y="4797152"/>
            <a:ext cx="4392488" cy="1200329"/>
          </a:xfrm>
          <a:prstGeom prst="rect">
            <a:avLst/>
          </a:prstGeom>
        </p:spPr>
        <p:txBody>
          <a:bodyPr wrap="square">
            <a:spAutoFit/>
          </a:bodyPr>
          <a:lstStyle/>
          <a:p>
            <a:pPr lvl="0"/>
            <a:r>
              <a:rPr lang="it-IT" sz="1200" dirty="0"/>
              <a:t>Harrods iniziò le attività in Cable Street nell'</a:t>
            </a:r>
            <a:r>
              <a:rPr lang="it-IT" sz="1200" u="sng" dirty="0">
                <a:hlinkClick r:id="rId11" tooltip="East End"/>
              </a:rPr>
              <a:t>East End</a:t>
            </a:r>
            <a:r>
              <a:rPr lang="it-IT" sz="1200" dirty="0"/>
              <a:t> di </a:t>
            </a:r>
            <a:r>
              <a:rPr lang="it-IT" sz="1200" u="sng" dirty="0">
                <a:hlinkClick r:id="rId12" tooltip="Londra"/>
              </a:rPr>
              <a:t>Londra</a:t>
            </a:r>
            <a:r>
              <a:rPr lang="it-IT" sz="1200" dirty="0"/>
              <a:t>, fondato da </a:t>
            </a:r>
            <a:r>
              <a:rPr lang="it-IT" sz="1200" u="sng" dirty="0">
                <a:hlinkClick r:id="rId13" tooltip="Charles Henry Harrod (la pagina non esiste)"/>
              </a:rPr>
              <a:t>Charles Henry </a:t>
            </a:r>
            <a:r>
              <a:rPr lang="it-IT" sz="1200" u="sng" dirty="0" err="1">
                <a:hlinkClick r:id="rId13" tooltip="Charles Henry Harrod (la pagina non esiste)"/>
              </a:rPr>
              <a:t>Harrod</a:t>
            </a:r>
            <a:r>
              <a:rPr lang="it-IT" sz="1200" dirty="0"/>
              <a:t>, un droghiere proveniente dall'</a:t>
            </a:r>
            <a:r>
              <a:rPr lang="it-IT" sz="1200" u="sng" dirty="0" err="1">
                <a:hlinkClick r:id="rId14" tooltip="Essex"/>
              </a:rPr>
              <a:t>Essex</a:t>
            </a:r>
            <a:r>
              <a:rPr lang="it-IT" sz="1200" dirty="0"/>
              <a:t>. Nel </a:t>
            </a:r>
            <a:r>
              <a:rPr lang="it-IT" sz="1200" u="sng" dirty="0">
                <a:hlinkClick r:id="rId15" tooltip="1849"/>
              </a:rPr>
              <a:t>1849</a:t>
            </a:r>
            <a:r>
              <a:rPr lang="it-IT" sz="1200" dirty="0"/>
              <a:t> il magazzino venne trasferito nell'elegante quartiere di </a:t>
            </a:r>
            <a:r>
              <a:rPr lang="it-IT" sz="1200" dirty="0" err="1"/>
              <a:t>Knightsbridge</a:t>
            </a:r>
            <a:r>
              <a:rPr lang="it-IT" sz="1200" dirty="0"/>
              <a:t>, proprio di fronte ad </a:t>
            </a:r>
            <a:r>
              <a:rPr lang="it-IT" sz="1200" u="sng" dirty="0" err="1">
                <a:hlinkClick r:id="rId16" tooltip="Hyde Park"/>
              </a:rPr>
              <a:t>Hyde</a:t>
            </a:r>
            <a:r>
              <a:rPr lang="it-IT" sz="1200" u="sng" dirty="0">
                <a:hlinkClick r:id="rId16" tooltip="Hyde Park"/>
              </a:rPr>
              <a:t> Park</a:t>
            </a:r>
            <a:r>
              <a:rPr lang="it-IT" sz="1200" dirty="0"/>
              <a:t>. Gli interni sono ispirati all'</a:t>
            </a:r>
            <a:r>
              <a:rPr lang="it-IT" sz="1200" u="sng" dirty="0">
                <a:hlinkClick r:id="rId17" tooltip="Antico Egitto"/>
              </a:rPr>
              <a:t>Antico Egitto</a:t>
            </a:r>
            <a:r>
              <a:rPr lang="it-IT" sz="1200" dirty="0"/>
              <a:t>.</a:t>
            </a:r>
            <a:r>
              <a:rPr lang="it-IT" sz="1200" b="1" dirty="0"/>
              <a:t> </a:t>
            </a:r>
            <a:r>
              <a:rPr lang="it-IT" sz="1200" b="1" dirty="0" smtClean="0"/>
              <a:t>Harrods</a:t>
            </a:r>
            <a:r>
              <a:rPr lang="it-IT" sz="1200" dirty="0"/>
              <a:t> è un </a:t>
            </a:r>
            <a:r>
              <a:rPr lang="it-IT" sz="1200" u="sng" dirty="0">
                <a:hlinkClick r:id="rId18" tooltip="Grande magazzino"/>
              </a:rPr>
              <a:t>grande magazzino</a:t>
            </a:r>
            <a:r>
              <a:rPr lang="it-IT" sz="1200" dirty="0"/>
              <a:t> di lusso con </a:t>
            </a:r>
            <a:r>
              <a:rPr lang="it-IT" sz="1200" u="sng" dirty="0">
                <a:hlinkClick r:id="rId19" tooltip="Artigianato artistico"/>
              </a:rPr>
              <a:t>oggetti</a:t>
            </a:r>
            <a:r>
              <a:rPr lang="it-IT" sz="1200" dirty="0"/>
              <a:t>, abbigliamento e </a:t>
            </a:r>
            <a:r>
              <a:rPr lang="it-IT" sz="1200" dirty="0" smtClean="0"/>
              <a:t>servizio esclusivo</a:t>
            </a:r>
            <a:endParaRPr lang="it-IT" sz="1200" dirty="0"/>
          </a:p>
        </p:txBody>
      </p:sp>
      <p:pic>
        <p:nvPicPr>
          <p:cNvPr id="2050" name="Picture 2" descr="C:\Users\Maria\Desktop\LONDRA II D\foto classe\20150331_113623.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57192" y="4581128"/>
            <a:ext cx="3729034" cy="20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3945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IT’S TIME TO COME BACK</a:t>
            </a:r>
            <a:endParaRPr lang="it-IT" dirty="0"/>
          </a:p>
        </p:txBody>
      </p:sp>
      <p:pic>
        <p:nvPicPr>
          <p:cNvPr id="4" name="Picture 18" descr="http://padaniaexpress.com/images/aereo_CC0_Public_Domai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747511">
            <a:off x="3849690" y="1159631"/>
            <a:ext cx="3028796" cy="15143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aria\Desktop\LONDRA II D\foto classe\20150416_0918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823842"/>
            <a:ext cx="5213236" cy="29324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in.teleparconord.it/2006/cartoline/1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7826">
            <a:off x="5712853" y="2402848"/>
            <a:ext cx="3206139" cy="25528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fecreativo - saluti da londr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11045">
            <a:off x="267586" y="2554854"/>
            <a:ext cx="3140749" cy="196611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g1.wikia.nocookie.net/__cb20120801214615/theamazingworldofgumball/images/5/52/Bye-bye-male-smiley-smiley-emoticon-000155-lar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56" y="908720"/>
            <a:ext cx="188595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greetingsfromheart.com/images/bye_bye/bye-by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431" y="1052736"/>
            <a:ext cx="2098569" cy="101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7106"/>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Picture 2" descr="C:\Users\Maria\Desktop\LONDRA II D\foto classe\20150416_0918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36712"/>
            <a:ext cx="8733248" cy="5271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TUCk1oq4zW0_Tep2ZASUPDq8ZZMOkn9YuId9v0UYGVKnzVl_9a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5235">
            <a:off x="526544" y="4844144"/>
            <a:ext cx="1926834" cy="15708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cdn.freebievectors.com/illustrations/12/v/vector-travel-suitcase-vector-misc/p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9530">
            <a:off x="5216894" y="4753634"/>
            <a:ext cx="3359980" cy="1751892"/>
          </a:xfrm>
          <a:prstGeom prst="rect">
            <a:avLst/>
          </a:prstGeom>
          <a:noFill/>
          <a:extLst>
            <a:ext uri="{909E8E84-426E-40DD-AFC4-6F175D3DCCD1}">
              <a14:hiddenFill xmlns:a14="http://schemas.microsoft.com/office/drawing/2010/main">
                <a:solidFill>
                  <a:srgbClr val="FFFFFF"/>
                </a:solidFill>
              </a14:hiddenFill>
            </a:ext>
          </a:extLst>
        </p:spPr>
      </p:pic>
      <p:sp>
        <p:nvSpPr>
          <p:cNvPr id="8" name="Fumetto 4 7"/>
          <p:cNvSpPr/>
          <p:nvPr/>
        </p:nvSpPr>
        <p:spPr>
          <a:xfrm>
            <a:off x="-8700" y="139033"/>
            <a:ext cx="5808252" cy="2183976"/>
          </a:xfrm>
          <a:prstGeom prst="cloudCallout">
            <a:avLst>
              <a:gd name="adj1" fmla="val 38308"/>
              <a:gd name="adj2" fmla="val 8231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dirty="0"/>
          </a:p>
        </p:txBody>
      </p:sp>
      <p:pic>
        <p:nvPicPr>
          <p:cNvPr id="7" name="Picture 18" descr="http://padaniaexpress.com/images/aereo_CC0_Public_Dom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47511">
            <a:off x="1047137" y="363120"/>
            <a:ext cx="3157755" cy="159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8997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http://www.londraviaggi.com/images/map-london-tour.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2559732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461417"/>
            <a:ext cx="8229600" cy="769441"/>
          </a:xfrm>
        </p:spPr>
        <p:txBody>
          <a:bodyPr lIns="180000" rIns="252000">
            <a:spAutoFit/>
            <a:scene3d>
              <a:camera prst="orthographicFront"/>
              <a:lightRig rig="threePt" dir="t">
                <a:rot lat="0" lon="0" rev="0"/>
              </a:lightRig>
            </a:scene3d>
            <a:sp3d>
              <a:bevelT w="0" h="0"/>
              <a:bevelB w="0"/>
            </a:sp3d>
          </a:bodyPr>
          <a:lstStyle/>
          <a:p>
            <a:r>
              <a:rPr lang="it-IT" b="1" dirty="0">
                <a:solidFill>
                  <a:srgbClr val="7030A0"/>
                </a:solidFill>
                <a:effectLst>
                  <a:outerShdw blurRad="1270000" dir="19920000" sx="9000" sy="9000" algn="ctr" rotWithShape="0">
                    <a:srgbClr val="000000">
                      <a:alpha val="77000"/>
                    </a:srgbClr>
                  </a:outerShdw>
                  <a:reflection blurRad="12700" stA="50000" endPos="50000" dist="5080" dir="5400000" sy="-100000" algn="bl" rotWithShape="0"/>
                </a:effectLst>
                <a:ea typeface="Calibri"/>
                <a:cs typeface="Times New Roman"/>
              </a:rPr>
              <a:t>SAINT</a:t>
            </a:r>
            <a:r>
              <a:rPr lang="it-IT" b="1" dirty="0">
                <a:solidFill>
                  <a:srgbClr val="7030A0"/>
                </a:solidFill>
                <a:effectLst>
                  <a:outerShdw blurRad="1270000" dir="19920000" sx="9000" sy="9000" algn="ctr" rotWithShape="0">
                    <a:srgbClr val="000000">
                      <a:alpha val="77000"/>
                    </a:srgbClr>
                  </a:outerShdw>
                  <a:reflection endPos="40000" dir="5400000" sy="-100000" algn="bl" rotWithShape="0"/>
                </a:effectLst>
                <a:ea typeface="Calibri"/>
                <a:cs typeface="Times New Roman"/>
              </a:rPr>
              <a:t>   </a:t>
            </a:r>
            <a:r>
              <a:rPr lang="it-IT" b="1" dirty="0">
                <a:solidFill>
                  <a:srgbClr val="7030A0"/>
                </a:solidFill>
                <a:effectLst>
                  <a:reflection blurRad="12700" stA="50000" endPos="50000" dist="5080" dir="5400000" sy="-100000" algn="bl" rotWithShape="0"/>
                </a:effectLst>
                <a:ea typeface="Calibri"/>
                <a:cs typeface="Times New Roman"/>
              </a:rPr>
              <a:t>PAUL</a:t>
            </a:r>
            <a:r>
              <a:rPr lang="it-IT" b="1" dirty="0">
                <a:solidFill>
                  <a:srgbClr val="7030A0"/>
                </a:solidFill>
                <a:effectLst>
                  <a:outerShdw blurRad="1270000" dir="19920000" sx="9000" sy="9000" algn="ctr" rotWithShape="0">
                    <a:srgbClr val="000000">
                      <a:alpha val="77000"/>
                    </a:srgbClr>
                  </a:outerShdw>
                  <a:reflection endPos="40000" dir="5400000" sy="-100000" algn="bl" rotWithShape="0"/>
                </a:effectLst>
                <a:ea typeface="Calibri"/>
                <a:cs typeface="Times New Roman"/>
              </a:rPr>
              <a:t>  </a:t>
            </a:r>
            <a:r>
              <a:rPr lang="it-IT" b="1" dirty="0">
                <a:solidFill>
                  <a:srgbClr val="7030A0"/>
                </a:solidFill>
                <a:effectLst>
                  <a:outerShdw blurRad="1270000" dir="19920000" sx="9000" sy="9000" algn="ctr" rotWithShape="0">
                    <a:srgbClr val="000000">
                      <a:alpha val="77000"/>
                    </a:srgbClr>
                  </a:outerShdw>
                  <a:reflection blurRad="12700" stA="50000" endPos="50000" dist="5080" dir="5400000" sy="-100000" algn="bl" rotWithShape="0"/>
                </a:effectLst>
                <a:ea typeface="Calibri"/>
                <a:cs typeface="Times New Roman"/>
              </a:rPr>
              <a:t>CATHEDRAL</a:t>
            </a:r>
            <a:endParaRPr lang="it-IT" dirty="0">
              <a:solidFill>
                <a:srgbClr val="7030A0"/>
              </a:solidFill>
              <a:effectLst>
                <a:outerShdw blurRad="1270000" dir="19920000" sx="9000" sy="9000" algn="ctr" rotWithShape="0">
                  <a:srgbClr val="000000">
                    <a:alpha val="77000"/>
                  </a:srgbClr>
                </a:outerShdw>
                <a:reflection blurRad="12700" stA="50000" endPos="50000" dist="5080" dir="5400000" sy="-100000" algn="bl" rotWithShape="0"/>
              </a:effectLst>
            </a:endParaRPr>
          </a:p>
        </p:txBody>
      </p:sp>
      <p:pic>
        <p:nvPicPr>
          <p:cNvPr id="4" name="Segnaposto contenuto 3" descr="Facciata">
            <a:hlinkClick r:id="rId3" tooltip="Facciata"/>
          </p:cNvPr>
          <p:cNvPicPr>
            <a:picLocks noGrp="1"/>
          </p:cNvPicPr>
          <p:nvPr>
            <p:ph idx="1"/>
          </p:nvPr>
        </p:nvPicPr>
        <p:blipFill>
          <a:blip r:embed="rId4" cstate="print"/>
          <a:srcRect/>
          <a:stretch>
            <a:fillRect/>
          </a:stretch>
        </p:blipFill>
        <p:spPr bwMode="auto">
          <a:xfrm>
            <a:off x="539552" y="1268760"/>
            <a:ext cx="3302000" cy="3263900"/>
          </a:xfrm>
          <a:prstGeom prst="rect">
            <a:avLst/>
          </a:prstGeom>
          <a:noFill/>
          <a:ln w="9525">
            <a:noFill/>
            <a:miter lim="800000"/>
            <a:headEnd/>
            <a:tailEnd/>
          </a:ln>
        </p:spPr>
      </p:pic>
      <p:sp>
        <p:nvSpPr>
          <p:cNvPr id="5" name="Fumetto 4 4"/>
          <p:cNvSpPr/>
          <p:nvPr/>
        </p:nvSpPr>
        <p:spPr>
          <a:xfrm>
            <a:off x="4716016" y="1268760"/>
            <a:ext cx="3816424" cy="2952328"/>
          </a:xfrm>
          <a:prstGeom prst="cloudCallout">
            <a:avLst>
              <a:gd name="adj1" fmla="val -81976"/>
              <a:gd name="adj2" fmla="val -3148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chemeClr val="tx1"/>
              </a:solidFill>
              <a:effectLst/>
              <a:latin typeface="Times New Roman"/>
              <a:ea typeface="Times New Roman"/>
            </a:endParaRPr>
          </a:p>
          <a:p>
            <a:endParaRPr lang="en-US" sz="1200" b="1" dirty="0">
              <a:solidFill>
                <a:schemeClr val="tx1"/>
              </a:solidFill>
              <a:latin typeface="Times New Roman"/>
              <a:ea typeface="Times New Roman"/>
            </a:endParaRPr>
          </a:p>
          <a:p>
            <a:r>
              <a:rPr lang="en-US" sz="1400" b="1" dirty="0" smtClean="0">
                <a:solidFill>
                  <a:schemeClr val="tx1"/>
                </a:solidFill>
                <a:effectLst/>
                <a:latin typeface="Times New Roman"/>
                <a:ea typeface="Times New Roman"/>
              </a:rPr>
              <a:t>Saint Paul</a:t>
            </a:r>
            <a:r>
              <a:rPr lang="en-US" sz="1400" dirty="0" smtClean="0">
                <a:solidFill>
                  <a:schemeClr val="tx1"/>
                </a:solidFill>
                <a:effectLst/>
                <a:latin typeface="Times New Roman"/>
                <a:ea typeface="Times New Roman"/>
              </a:rPr>
              <a:t> is one of the two Anglican cathedrals </a:t>
            </a:r>
            <a:r>
              <a:rPr lang="en-US" sz="1400" dirty="0" smtClean="0">
                <a:solidFill>
                  <a:schemeClr val="tx1"/>
                </a:solidFill>
                <a:effectLst/>
                <a:latin typeface="Times New Roman"/>
                <a:ea typeface="Times New Roman"/>
              </a:rPr>
              <a:t>in </a:t>
            </a:r>
            <a:r>
              <a:rPr lang="en-US" sz="1400" dirty="0" err="1" smtClean="0">
                <a:solidFill>
                  <a:schemeClr val="tx1"/>
                </a:solidFill>
                <a:effectLst/>
                <a:latin typeface="Times New Roman"/>
                <a:ea typeface="Times New Roman"/>
              </a:rPr>
              <a:t>London.The</a:t>
            </a:r>
            <a:r>
              <a:rPr lang="en-US" sz="1400" dirty="0" smtClean="0">
                <a:solidFill>
                  <a:schemeClr val="tx1"/>
                </a:solidFill>
                <a:effectLst/>
                <a:latin typeface="Times New Roman"/>
                <a:ea typeface="Times New Roman"/>
              </a:rPr>
              <a:t> </a:t>
            </a:r>
            <a:r>
              <a:rPr lang="en-US" sz="1400" dirty="0" smtClean="0">
                <a:solidFill>
                  <a:schemeClr val="tx1"/>
                </a:solidFill>
                <a:effectLst/>
                <a:latin typeface="Times New Roman"/>
                <a:ea typeface="Times New Roman"/>
              </a:rPr>
              <a:t>imposing building is considered architect Christopher Wren’s  masterpiece. It is the second religious building for dimension in Great  Britain after the cathedral of  Liverpool.</a:t>
            </a:r>
            <a:endParaRPr lang="it-IT" sz="1400" dirty="0" smtClean="0">
              <a:solidFill>
                <a:schemeClr val="tx1"/>
              </a:solidFill>
              <a:effectLst/>
              <a:latin typeface="Times New Roman"/>
              <a:ea typeface="Times New Roman"/>
            </a:endParaRPr>
          </a:p>
          <a:p>
            <a:r>
              <a:rPr lang="en-US" sz="1200" dirty="0" smtClean="0">
                <a:effectLst/>
                <a:latin typeface="Tahoma"/>
                <a:ea typeface="Times New Roman"/>
              </a:rPr>
              <a:t> </a:t>
            </a:r>
            <a:endParaRPr lang="it-IT" dirty="0">
              <a:effectLst/>
              <a:latin typeface="Times New Roman"/>
              <a:ea typeface="Times New Roman"/>
            </a:endParaRPr>
          </a:p>
        </p:txBody>
      </p:sp>
      <p:pic>
        <p:nvPicPr>
          <p:cNvPr id="8194" name="Picture 2" descr="bandiera ingle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1907009"/>
            <a:ext cx="619970" cy="404530"/>
          </a:xfrm>
          <a:prstGeom prst="rect">
            <a:avLst/>
          </a:prstGeom>
          <a:noFill/>
          <a:extLst>
            <a:ext uri="{909E8E84-426E-40DD-AFC4-6F175D3DCCD1}">
              <a14:hiddenFill xmlns:a14="http://schemas.microsoft.com/office/drawing/2010/main">
                <a:solidFill>
                  <a:srgbClr val="FFFFFF"/>
                </a:solidFill>
              </a14:hiddenFill>
            </a:ext>
          </a:extLst>
        </p:spPr>
      </p:pic>
      <p:sp>
        <p:nvSpPr>
          <p:cNvPr id="6" name="Fumetto 4 5"/>
          <p:cNvSpPr/>
          <p:nvPr/>
        </p:nvSpPr>
        <p:spPr>
          <a:xfrm>
            <a:off x="1979712" y="4221088"/>
            <a:ext cx="4320480" cy="2448272"/>
          </a:xfrm>
          <a:prstGeom prst="cloudCallout">
            <a:avLst>
              <a:gd name="adj1" fmla="val -40820"/>
              <a:gd name="adj2" fmla="val -6961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smtClean="0">
                <a:solidFill>
                  <a:schemeClr val="tx1"/>
                </a:solidFill>
                <a:effectLst/>
                <a:latin typeface="Times New Roman"/>
                <a:ea typeface="Times New Roman"/>
              </a:rPr>
              <a:t>Saint Paul</a:t>
            </a:r>
            <a:r>
              <a:rPr lang="it-IT" sz="1400" dirty="0" smtClean="0">
                <a:solidFill>
                  <a:schemeClr val="tx1"/>
                </a:solidFill>
                <a:effectLst/>
                <a:latin typeface="Times New Roman"/>
                <a:ea typeface="Times New Roman"/>
              </a:rPr>
              <a:t> è una delle due cattedrali anglicane di Londra L'imponente edificio è considerato il capolavoro dell'architetto Christopher Wren . È il secondo edificio religioso per dimensione in Gran Bretagna dopo la cattedrale di Liverpool</a:t>
            </a:r>
            <a:r>
              <a:rPr lang="it-IT" sz="1200" dirty="0" smtClean="0">
                <a:solidFill>
                  <a:schemeClr val="tx1"/>
                </a:solidFill>
                <a:effectLst/>
                <a:latin typeface="Times New Roman"/>
                <a:ea typeface="Times New Roman"/>
              </a:rPr>
              <a:t>.</a:t>
            </a:r>
            <a:endParaRPr lang="it-IT" sz="1200" dirty="0">
              <a:solidFill>
                <a:schemeClr val="tx1"/>
              </a:solidFill>
              <a:effectLst/>
              <a:latin typeface="Times New Roman"/>
              <a:ea typeface="Times New Roman"/>
            </a:endParaRPr>
          </a:p>
        </p:txBody>
      </p:sp>
      <p:pic>
        <p:nvPicPr>
          <p:cNvPr id="8196" name="Picture 4" descr="http://upload.wikimedia.org/wikipedia/commons/thumb/0/03/Flag_of_Italy.svg/2000px-Flag_of_Italy.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4929126"/>
            <a:ext cx="774340" cy="51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457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11" name="Segnaposto contenuto 10" descr="http://www.viaggiareperilmondo.com/londra/london_eye.jpg"/>
          <p:cNvPicPr>
            <a:picLocks noGrp="1"/>
          </p:cNvPicPr>
          <p:nvPr>
            <p:ph idx="1"/>
          </p:nvPr>
        </p:nvPicPr>
        <p:blipFill>
          <a:blip r:embed="rId3" cstate="print"/>
          <a:srcRect/>
          <a:stretch>
            <a:fillRect/>
          </a:stretch>
        </p:blipFill>
        <p:spPr bwMode="auto">
          <a:xfrm>
            <a:off x="173266" y="2392732"/>
            <a:ext cx="5040560" cy="3168352"/>
          </a:xfrm>
          <a:prstGeom prst="rect">
            <a:avLst/>
          </a:prstGeom>
          <a:noFill/>
          <a:ln w="9525">
            <a:noFill/>
            <a:miter lim="800000"/>
            <a:headEnd/>
            <a:tailEnd/>
          </a:ln>
        </p:spPr>
      </p:pic>
      <p:sp>
        <p:nvSpPr>
          <p:cNvPr id="3" name="Fumetto 4 2"/>
          <p:cNvSpPr/>
          <p:nvPr/>
        </p:nvSpPr>
        <p:spPr>
          <a:xfrm>
            <a:off x="5364088" y="1582411"/>
            <a:ext cx="3779912" cy="2468747"/>
          </a:xfrm>
          <a:prstGeom prst="cloudCallout">
            <a:avLst>
              <a:gd name="adj1" fmla="val -79823"/>
              <a:gd name="adj2" fmla="val 211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t-IT" sz="1300" b="1" dirty="0" smtClean="0">
              <a:solidFill>
                <a:srgbClr val="333333"/>
              </a:solidFill>
              <a:latin typeface="Times New Roman" pitchFamily="18" charset="0"/>
              <a:ea typeface="Calibri"/>
              <a:cs typeface="Times New Roman" pitchFamily="18" charset="0"/>
            </a:endParaRPr>
          </a:p>
          <a:p>
            <a:pPr lvl="0"/>
            <a:r>
              <a:rPr lang="it-IT" sz="1300" dirty="0" smtClean="0">
                <a:solidFill>
                  <a:srgbClr val="333333"/>
                </a:solidFill>
                <a:latin typeface="Times New Roman" pitchFamily="18" charset="0"/>
                <a:ea typeface="Calibri"/>
                <a:cs typeface="Times New Roman" pitchFamily="18" charset="0"/>
              </a:rPr>
              <a:t>Il </a:t>
            </a:r>
            <a:r>
              <a:rPr lang="it-IT" sz="1300" dirty="0" err="1">
                <a:solidFill>
                  <a:srgbClr val="333333"/>
                </a:solidFill>
                <a:latin typeface="Times New Roman" pitchFamily="18" charset="0"/>
                <a:ea typeface="Calibri"/>
                <a:cs typeface="Times New Roman" pitchFamily="18" charset="0"/>
              </a:rPr>
              <a:t>London</a:t>
            </a:r>
            <a:r>
              <a:rPr lang="it-IT" sz="1300" dirty="0">
                <a:solidFill>
                  <a:srgbClr val="333333"/>
                </a:solidFill>
                <a:latin typeface="Times New Roman" pitchFamily="18" charset="0"/>
                <a:ea typeface="Calibri"/>
                <a:cs typeface="Times New Roman" pitchFamily="18" charset="0"/>
              </a:rPr>
              <a:t> </a:t>
            </a:r>
            <a:r>
              <a:rPr lang="it-IT" sz="1300" dirty="0" err="1">
                <a:solidFill>
                  <a:srgbClr val="333333"/>
                </a:solidFill>
                <a:latin typeface="Times New Roman" pitchFamily="18" charset="0"/>
                <a:ea typeface="Calibri"/>
                <a:cs typeface="Times New Roman" pitchFamily="18" charset="0"/>
              </a:rPr>
              <a:t>Eye</a:t>
            </a:r>
            <a:r>
              <a:rPr lang="it-IT" sz="1300" dirty="0">
                <a:solidFill>
                  <a:srgbClr val="333333"/>
                </a:solidFill>
                <a:latin typeface="Times New Roman" pitchFamily="18" charset="0"/>
                <a:ea typeface="Calibri"/>
                <a:cs typeface="Times New Roman" pitchFamily="18" charset="0"/>
              </a:rPr>
              <a:t> è la </a:t>
            </a:r>
            <a:r>
              <a:rPr lang="it-IT" sz="1300" dirty="0" smtClean="0">
                <a:solidFill>
                  <a:srgbClr val="333333"/>
                </a:solidFill>
                <a:latin typeface="Times New Roman" pitchFamily="18" charset="0"/>
                <a:ea typeface="Calibri"/>
                <a:cs typeface="Times New Roman" pitchFamily="18" charset="0"/>
              </a:rPr>
              <a:t>seconda ruota </a:t>
            </a:r>
            <a:r>
              <a:rPr lang="it-IT" sz="1300" dirty="0">
                <a:solidFill>
                  <a:srgbClr val="333333"/>
                </a:solidFill>
                <a:latin typeface="Times New Roman" pitchFamily="18" charset="0"/>
                <a:ea typeface="Calibri"/>
                <a:cs typeface="Times New Roman" pitchFamily="18" charset="0"/>
              </a:rPr>
              <a:t>panoramica più grande </a:t>
            </a:r>
            <a:r>
              <a:rPr lang="it-IT" sz="1300" dirty="0" smtClean="0">
                <a:solidFill>
                  <a:srgbClr val="333333"/>
                </a:solidFill>
                <a:latin typeface="Times New Roman" pitchFamily="18" charset="0"/>
                <a:ea typeface="Calibri"/>
                <a:cs typeface="Times New Roman" pitchFamily="18" charset="0"/>
              </a:rPr>
              <a:t>del </a:t>
            </a:r>
            <a:r>
              <a:rPr lang="it-IT" sz="1300" dirty="0">
                <a:solidFill>
                  <a:srgbClr val="333333"/>
                </a:solidFill>
                <a:latin typeface="Times New Roman" pitchFamily="18" charset="0"/>
                <a:ea typeface="Calibri"/>
                <a:cs typeface="Times New Roman" pitchFamily="18" charset="0"/>
              </a:rPr>
              <a:t>mondo, dalla quale si gode una vista </a:t>
            </a:r>
            <a:r>
              <a:rPr lang="it-IT" sz="1300" dirty="0" smtClean="0">
                <a:solidFill>
                  <a:srgbClr val="333333"/>
                </a:solidFill>
                <a:latin typeface="Times New Roman" pitchFamily="18" charset="0"/>
                <a:ea typeface="Calibri"/>
                <a:cs typeface="Times New Roman" pitchFamily="18" charset="0"/>
              </a:rPr>
              <a:t>mozzafiato .E’ </a:t>
            </a:r>
            <a:r>
              <a:rPr lang="it-IT" sz="1300" dirty="0">
                <a:solidFill>
                  <a:srgbClr val="333333"/>
                </a:solidFill>
                <a:latin typeface="Times New Roman" pitchFamily="18" charset="0"/>
                <a:ea typeface="Calibri"/>
                <a:cs typeface="Times New Roman" pitchFamily="18" charset="0"/>
              </a:rPr>
              <a:t>stata costruita nel 2000. La ruota è stata eretta proprio nel cuore di Londra, lungo il fiume Tamigi, sulla riva opposta </a:t>
            </a:r>
            <a:r>
              <a:rPr lang="it-IT" sz="1300" dirty="0" smtClean="0">
                <a:solidFill>
                  <a:srgbClr val="333333"/>
                </a:solidFill>
                <a:latin typeface="Times New Roman" pitchFamily="18" charset="0"/>
                <a:ea typeface="Calibri"/>
                <a:cs typeface="Times New Roman" pitchFamily="18" charset="0"/>
              </a:rPr>
              <a:t>    rispetto </a:t>
            </a:r>
            <a:r>
              <a:rPr lang="it-IT" sz="1300" dirty="0">
                <a:solidFill>
                  <a:srgbClr val="333333"/>
                </a:solidFill>
                <a:latin typeface="Times New Roman" pitchFamily="18" charset="0"/>
                <a:ea typeface="Calibri"/>
                <a:cs typeface="Times New Roman" pitchFamily="18" charset="0"/>
              </a:rPr>
              <a:t>al Big Ben</a:t>
            </a:r>
            <a:endParaRPr lang="it-IT" sz="1300" dirty="0">
              <a:solidFill>
                <a:prstClr val="black"/>
              </a:solidFill>
              <a:latin typeface="Times New Roman" pitchFamily="18" charset="0"/>
              <a:cs typeface="Times New Roman" pitchFamily="18" charset="0"/>
            </a:endParaRPr>
          </a:p>
        </p:txBody>
      </p:sp>
      <p:sp>
        <p:nvSpPr>
          <p:cNvPr id="14" name="Fumetto 4 13"/>
          <p:cNvSpPr/>
          <p:nvPr/>
        </p:nvSpPr>
        <p:spPr>
          <a:xfrm>
            <a:off x="5453844" y="4059030"/>
            <a:ext cx="3600400" cy="2798970"/>
          </a:xfrm>
          <a:prstGeom prst="cloudCallout">
            <a:avLst>
              <a:gd name="adj1" fmla="val -79832"/>
              <a:gd name="adj2" fmla="val -2221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300" dirty="0" smtClean="0">
                <a:solidFill>
                  <a:srgbClr val="333333"/>
                </a:solidFill>
                <a:effectLst/>
                <a:latin typeface="Times New Roman" pitchFamily="18" charset="0"/>
                <a:ea typeface="Calibri"/>
                <a:cs typeface="Times New Roman" pitchFamily="18" charset="0"/>
              </a:rPr>
              <a:t>London eye is the second-largest wheel in the world, from which people can enjoy a breathtaking view .It was built in the 2000.The  wheel is erected right</a:t>
            </a:r>
            <a:r>
              <a:rPr lang="en-US" sz="1300" dirty="0" smtClean="0">
                <a:solidFill>
                  <a:schemeClr val="bg1"/>
                </a:solidFill>
                <a:effectLst/>
                <a:latin typeface="Times New Roman" pitchFamily="18" charset="0"/>
                <a:ea typeface="Calibri"/>
                <a:cs typeface="Times New Roman" pitchFamily="18" charset="0"/>
              </a:rPr>
              <a:t> </a:t>
            </a:r>
            <a:r>
              <a:rPr lang="en-US" sz="1300" dirty="0" smtClean="0">
                <a:solidFill>
                  <a:srgbClr val="333333"/>
                </a:solidFill>
                <a:effectLst/>
                <a:latin typeface="Times New Roman" pitchFamily="18" charset="0"/>
                <a:ea typeface="Calibri"/>
                <a:cs typeface="Times New Roman" pitchFamily="18" charset="0"/>
              </a:rPr>
              <a:t>in the heart of London ,along The Thames ,on the far shore than Big Ben </a:t>
            </a:r>
            <a:endParaRPr lang="it-IT" sz="1300" dirty="0">
              <a:latin typeface="Times New Roman" pitchFamily="18" charset="0"/>
              <a:ea typeface="Calibri"/>
              <a:cs typeface="Times New Roman" pitchFamily="18" charset="0"/>
            </a:endParaRPr>
          </a:p>
        </p:txBody>
      </p:sp>
      <p:pic>
        <p:nvPicPr>
          <p:cNvPr id="1028" name="Picture 4" descr="http://upload.wikimedia.org/wikipedia/commons/thumb/0/03/Flag_of_Italy.svg/2000px-Flag_of_Italy.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3833" y="2276872"/>
            <a:ext cx="840411" cy="432048"/>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58" descr="Risultati immagini per BANDIERA INGLESE">
            <a:hlinkClick r:id="rId5"/>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59" descr="Risultati immagini per BANDIERA INGLESE">
            <a:hlinkClick r:id="rId6"/>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60" descr="Risultati immagini per BANDIERA INGLESE">
            <a:hlinkClick r:id="rId7"/>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61" descr="Risultati immagini per BANDIERA INGLESE">
            <a:hlinkClick r:id="rId8"/>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62" descr="Risultati immagini per BANDIERA INGLESE">
            <a:hlinkClick r:id="rId9"/>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63" descr="Risultati immagini per BANDIERA INGLESE">
            <a:hlinkClick r:id="rId10"/>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64" descr="Risultati immagini per BANDIERA INGLESE">
            <a:hlinkClick r:id="rId11"/>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65" descr="Risultati immagini per BANDIERA INGLESE">
            <a:hlinkClick r:id="rId12"/>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66" descr="Risultati immagini per BANDIERA INGLESE">
            <a:hlinkClick r:id="rId13"/>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67" descr="Risultati immagini per BANDIERA INGLESE">
            <a:hlinkClick r:id="rId14"/>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68" descr="Risultati immagini per BANDIERA INGLESE">
            <a:hlinkClick r:id="rId15"/>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69" descr="Risultati immagini per BANDIERA INGLESE">
            <a:hlinkClick r:id="rId16"/>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70" descr="Risultati immagini per BANDIERA INGLESE">
            <a:hlinkClick r:id="rId17"/>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71" descr="Risultati immagini per BANDIERA INGLESE">
            <a:hlinkClick r:id="rId18"/>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72" descr="Risultati immagini per BANDIERA INGLESE">
            <a:hlinkClick r:id="rId19"/>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4" name="AutoShape 73" descr="Risultati immagini per BANDIERA INGLESE">
            <a:hlinkClick r:id="rId20"/>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5" name="AutoShape 74" descr="Risultati immagini per BANDIERA INGLESE">
            <a:hlinkClick r:id="rId21"/>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7" name="AutoShape 75" descr="Risultati immagini per BANDIERA INGLESE">
            <a:hlinkClick r:id="rId22"/>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9" name="AutoShape 76" descr="Risultati immagini per BANDIERA INGLESE">
            <a:hlinkClick r:id="rId23"/>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30" name="AutoShape 77" descr="Risultati immagini per BANDIERA INGLESE">
            <a:hlinkClick r:id="rId24"/>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2" name="AutoShape 78" descr="Risultati immagini per BANDIERA INGLESE">
            <a:hlinkClick r:id="rId25"/>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3" name="AutoShape 79" descr="Risultati immagini per BANDIERA INGLESE">
            <a:hlinkClick r:id="rId26"/>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4" name="AutoShape 80" descr="Risultati immagini per BANDIERA INGLESE">
            <a:hlinkClick r:id="rId27"/>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5" name="AutoShape 81" descr="Risultati immagini per BANDIERA INGLESE">
            <a:hlinkClick r:id="rId28"/>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6" name="AutoShape 82" descr="Risultati immagini per BANDIERA INGLESE">
            <a:hlinkClick r:id="rId29"/>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7" name="AutoShape 83" descr="Risultati immagini per BANDIERA INGLESE">
            <a:hlinkClick r:id="rId30"/>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8" name="AutoShape 84" descr="Risultati immagini per BANDIERA INGLESE">
            <a:hlinkClick r:id="rId31"/>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9" name="AutoShape 85" descr="Risultati immagini per BANDIERA INGLESE">
            <a:hlinkClick r:id="rId32"/>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0" name="AutoShape 86" descr="Risultati immagini per BANDIERA INGLESE">
            <a:hlinkClick r:id="rId33"/>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1" name="AutoShape 87" descr="Risultati immagini per BANDIERA INGLESE">
            <a:hlinkClick r:id="rId34"/>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2" name="AutoShape 88" descr="Risultati immagini per BANDIERA INGLESE">
            <a:hlinkClick r:id="rId35"/>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3" name="AutoShape 89" descr="Risultati immagini per BANDIERA INGLESE">
            <a:hlinkClick r:id="rId36"/>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4" name="AutoShape 90" descr="Risultati immagini per BANDIERA INGLESE">
            <a:hlinkClick r:id="rId37"/>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5" name="AutoShape 91" descr="Risultati immagini per BANDIERA INGLESE">
            <a:hlinkClick r:id="rId38"/>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6" name="AutoShape 92" descr="Risultati immagini per BANDIERA INGLESE">
            <a:hlinkClick r:id="rId39"/>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7" name="AutoShape 93" descr="Risultati immagini per BANDIERA INGLESE">
            <a:hlinkClick r:id="rId40"/>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8" name="AutoShape 94" descr="Risultati immagini per BANDIERA INGLESE">
            <a:hlinkClick r:id="rId41"/>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9" name="AutoShape 95" descr="Risultati immagini per BANDIERA INGLESE">
            <a:hlinkClick r:id="rId42"/>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00" name="AutoShape 96" descr="Risultati immagini per BANDIERA INGLESE">
            <a:hlinkClick r:id="rId43"/>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01" name="AutoShape 97" descr="Risultati immagini per BANDIERA INGLESE">
            <a:hlinkClick r:id="rId44"/>
          </p:cNvPr>
          <p:cNvSpPr>
            <a:spLocks noChangeAspect="1" noChangeArrowheads="1"/>
          </p:cNvSpPr>
          <p:nvPr/>
        </p:nvSpPr>
        <p:spPr bwMode="auto">
          <a:xfrm>
            <a:off x="457200" y="3679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02" name="Rectangle 98"/>
          <p:cNvSpPr>
            <a:spLocks noChangeArrowheads="1"/>
          </p:cNvSpPr>
          <p:nvPr/>
        </p:nvSpPr>
        <p:spPr bwMode="auto">
          <a:xfrm>
            <a:off x="457200" y="7618413"/>
            <a:ext cx="902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05" name="Rectangle 102"/>
          <p:cNvSpPr>
            <a:spLocks noChangeArrowheads="1"/>
          </p:cNvSpPr>
          <p:nvPr/>
        </p:nvSpPr>
        <p:spPr bwMode="auto">
          <a:xfrm>
            <a:off x="457200" y="7618413"/>
            <a:ext cx="5756275"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222222"/>
                </a:solidFill>
                <a:effectLst/>
                <a:latin typeface="Arial" pitchFamily="34" charset="0"/>
                <a:cs typeface="Arial" pitchFamily="34" charset="0"/>
              </a:rPr>
              <a:t/>
            </a:r>
            <a:br>
              <a:rPr kumimoji="0" lang="it-IT" sz="1800" b="0" i="0" u="none" strike="noStrike" cap="none" normalizeH="0" baseline="0" smtClean="0">
                <a:ln>
                  <a:noFill/>
                </a:ln>
                <a:solidFill>
                  <a:srgbClr val="222222"/>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4" name="Picture 100" descr="http://www.unife.it/studenti/internazionale/elementicomuni/bandiera-inglese/download">
            <a:hlinkClick r:id="rId45"/>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003646" y="6294113"/>
            <a:ext cx="634492" cy="414006"/>
          </a:xfrm>
          <a:prstGeom prst="rect">
            <a:avLst/>
          </a:prstGeom>
          <a:noFill/>
          <a:extLst>
            <a:ext uri="{909E8E84-426E-40DD-AFC4-6F175D3DCCD1}">
              <a14:hiddenFill xmlns:a14="http://schemas.microsoft.com/office/drawing/2010/main">
                <a:solidFill>
                  <a:srgbClr val="FFFFFF"/>
                </a:solidFill>
              </a14:hiddenFill>
            </a:ext>
          </a:extLst>
        </p:spPr>
      </p:pic>
      <p:sp>
        <p:nvSpPr>
          <p:cNvPr id="1108" name="Rettangolo 1107"/>
          <p:cNvSpPr/>
          <p:nvPr/>
        </p:nvSpPr>
        <p:spPr>
          <a:xfrm>
            <a:off x="1312023" y="621817"/>
            <a:ext cx="569162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a:t>
            </a:r>
            <a:r>
              <a:rPr lang="it-IT"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London</a:t>
            </a:r>
            <a:r>
              <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it-IT"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Eye</a:t>
            </a:r>
            <a:endPar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4391963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4" name="Segnaposto contenuto 3" descr="http://www.getty.edu/conservation/publications_resources/public_programs/images/westminster_westfront.jpg"/>
          <p:cNvPicPr>
            <a:picLocks noGrp="1"/>
          </p:cNvPicPr>
          <p:nvPr>
            <p:ph idx="1"/>
          </p:nvPr>
        </p:nvPicPr>
        <p:blipFill>
          <a:blip r:embed="rId3"/>
          <a:srcRect/>
          <a:stretch>
            <a:fillRect/>
          </a:stretch>
        </p:blipFill>
        <p:spPr bwMode="auto">
          <a:xfrm>
            <a:off x="539552" y="1556792"/>
            <a:ext cx="3960440" cy="4896544"/>
          </a:xfrm>
          <a:prstGeom prst="rect">
            <a:avLst/>
          </a:prstGeom>
          <a:noFill/>
          <a:ln w="9525">
            <a:noFill/>
            <a:miter lim="800000"/>
            <a:headEnd/>
            <a:tailEnd/>
          </a:ln>
        </p:spPr>
      </p:pic>
      <p:sp>
        <p:nvSpPr>
          <p:cNvPr id="5" name="Rettangolo 4"/>
          <p:cNvSpPr/>
          <p:nvPr/>
        </p:nvSpPr>
        <p:spPr>
          <a:xfrm>
            <a:off x="955000" y="260648"/>
            <a:ext cx="681051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sx="1000" sy="1000" algn="tl">
                    <a:srgbClr val="000000"/>
                  </a:outerShdw>
                  <a:reflection blurRad="12700" stA="50000" endPos="50000" dist="5080" dir="5400000" sy="-100000" algn="bl" rotWithShape="0"/>
                </a:effectLst>
              </a:rPr>
              <a:t>WESTMINSTER </a:t>
            </a: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it-IT"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12700" stA="50000" endPos="50000" dist="5080" dir="5400000" sy="-100000" algn="bl" rotWithShape="0"/>
                </a:effectLst>
              </a:rPr>
              <a:t>ABBEY</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12700" stA="50000" endPos="50000" dist="5080" dir="5400000" sy="-100000" algn="bl" rotWithShape="0"/>
              </a:effectLst>
            </a:endParaRPr>
          </a:p>
        </p:txBody>
      </p:sp>
      <p:sp>
        <p:nvSpPr>
          <p:cNvPr id="6" name="Fumetto 4 5"/>
          <p:cNvSpPr/>
          <p:nvPr/>
        </p:nvSpPr>
        <p:spPr>
          <a:xfrm>
            <a:off x="4860032" y="1340768"/>
            <a:ext cx="3672408" cy="2605062"/>
          </a:xfrm>
          <a:prstGeom prst="cloudCallout">
            <a:avLst>
              <a:gd name="adj1" fmla="val -73233"/>
              <a:gd name="adj2" fmla="val -2376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600" dirty="0">
                <a:ea typeface="Calibri"/>
                <a:cs typeface="Times New Roman"/>
              </a:rPr>
              <a:t> </a:t>
            </a:r>
            <a:endParaRPr lang="it-IT" sz="1600" dirty="0">
              <a:ea typeface="Calibri"/>
              <a:cs typeface="Times New Roman"/>
            </a:endParaRPr>
          </a:p>
          <a:p>
            <a:pPr>
              <a:lnSpc>
                <a:spcPct val="115000"/>
              </a:lnSpc>
              <a:spcAft>
                <a:spcPts val="1000"/>
              </a:spcAft>
            </a:pPr>
            <a:r>
              <a:rPr lang="en-US" sz="2000" dirty="0" smtClean="0">
                <a:effectLst/>
                <a:latin typeface="Arial Rounded MT Bold"/>
                <a:ea typeface="Calibri"/>
                <a:cs typeface="Times New Roman"/>
              </a:rPr>
              <a:t> </a:t>
            </a:r>
            <a:r>
              <a:rPr lang="it-IT" sz="1300" dirty="0" smtClean="0">
                <a:solidFill>
                  <a:schemeClr val="tx1"/>
                </a:solidFill>
                <a:effectLst/>
                <a:latin typeface="Times New Roman" pitchFamily="18" charset="0"/>
                <a:ea typeface="Times New Roman"/>
                <a:cs typeface="Times New Roman" pitchFamily="18" charset="0"/>
              </a:rPr>
              <a:t>Westminster Abbey , formalmente intitolata la Chiesa Collegiata di San Pietro a Westminster , è una grande chiesa gotica  , nella Città di Westminster , Londra , situata appena a ovest del palazzo di Westminster.</a:t>
            </a:r>
            <a:endParaRPr lang="it-IT" sz="1300" dirty="0" smtClean="0">
              <a:solidFill>
                <a:schemeClr val="tx1"/>
              </a:solidFill>
              <a:latin typeface="Times New Roman" pitchFamily="18" charset="0"/>
              <a:ea typeface="Calibri"/>
              <a:cs typeface="Times New Roman" pitchFamily="18" charset="0"/>
            </a:endParaRPr>
          </a:p>
          <a:p>
            <a:pPr>
              <a:lnSpc>
                <a:spcPct val="115000"/>
              </a:lnSpc>
              <a:spcAft>
                <a:spcPts val="1000"/>
              </a:spcAft>
            </a:pPr>
            <a:endParaRPr lang="en-US" sz="2400" dirty="0" smtClean="0">
              <a:effectLst/>
              <a:latin typeface="Arial Rounded MT Bold"/>
              <a:ea typeface="Calibri"/>
              <a:cs typeface="Times New Roman"/>
            </a:endParaRPr>
          </a:p>
        </p:txBody>
      </p:sp>
      <p:sp>
        <p:nvSpPr>
          <p:cNvPr id="8" name="Fumetto 4 7"/>
          <p:cNvSpPr/>
          <p:nvPr/>
        </p:nvSpPr>
        <p:spPr>
          <a:xfrm>
            <a:off x="5220072" y="3945830"/>
            <a:ext cx="3485779" cy="2579514"/>
          </a:xfrm>
          <a:prstGeom prst="cloudCallout">
            <a:avLst>
              <a:gd name="adj1" fmla="val -71731"/>
              <a:gd name="adj2" fmla="val 1897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300" dirty="0" smtClean="0">
                <a:solidFill>
                  <a:schemeClr val="tx1"/>
                </a:solidFill>
                <a:effectLst/>
                <a:latin typeface="Times New Roman" pitchFamily="18" charset="0"/>
                <a:ea typeface="Calibri"/>
                <a:cs typeface="Times New Roman" pitchFamily="18" charset="0"/>
              </a:rPr>
              <a:t>Westminster Abbey, formally titled the Collegiate Church of St Peter at Westminster, is a large, mainly Gothic church in the City of Westminster, London, located just to the west of the Palace of Westminster.</a:t>
            </a:r>
            <a:endParaRPr lang="it-IT" sz="1300" dirty="0">
              <a:solidFill>
                <a:schemeClr val="tx1"/>
              </a:solidFill>
              <a:latin typeface="Times New Roman" pitchFamily="18" charset="0"/>
              <a:ea typeface="Calibri"/>
              <a:cs typeface="Times New Roman" pitchFamily="18" charset="0"/>
            </a:endParaRPr>
          </a:p>
        </p:txBody>
      </p:sp>
      <p:pic>
        <p:nvPicPr>
          <p:cNvPr id="13" name="Picture 100" descr="http://www.unife.it/studenti/internazionale/elementicomuni/bandiera-inglese/downloa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408" y="5895314"/>
            <a:ext cx="634492" cy="414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1422" y="3310792"/>
            <a:ext cx="677231" cy="45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632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80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9512" y="199773"/>
            <a:ext cx="8229600" cy="11430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it-IT"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12700" stA="50000" endPos="50000" dist="5080" dir="5400000" sy="-100000" algn="bl" rotWithShape="0"/>
                </a:effectLst>
              </a:rPr>
              <a:t>TRAFALGAR</a:t>
            </a:r>
            <a:r>
              <a:rPr lang="it-IT"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it-IT"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12700" stA="50000" endPos="50000" dist="5080" dir="5400000" sy="-100000" algn="bl" rotWithShape="0"/>
                </a:effectLst>
              </a:rPr>
              <a:t>SQUARE</a:t>
            </a:r>
            <a:endParaRPr lang="it-IT"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12700" stA="50000" endPos="50000" dist="5080" dir="5400000" sy="-100000" algn="bl" rotWithShape="0"/>
              </a:effectLst>
            </a:endParaRPr>
          </a:p>
        </p:txBody>
      </p:sp>
      <p:pic>
        <p:nvPicPr>
          <p:cNvPr id="4" name="Segnaposto contenuto 3" descr="C:\Users\Maria\Desktop\LONDRA II D\IMG-20150427-WA0023-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58998"/>
            <a:ext cx="5904656" cy="3816424"/>
          </a:xfrm>
          <a:prstGeom prst="rect">
            <a:avLst/>
          </a:prstGeom>
          <a:noFill/>
          <a:ln>
            <a:noFill/>
          </a:ln>
        </p:spPr>
      </p:pic>
      <p:sp>
        <p:nvSpPr>
          <p:cNvPr id="5" name="Fumetto 4 4"/>
          <p:cNvSpPr/>
          <p:nvPr/>
        </p:nvSpPr>
        <p:spPr>
          <a:xfrm>
            <a:off x="5339910" y="1191197"/>
            <a:ext cx="3960440" cy="2088232"/>
          </a:xfrm>
          <a:prstGeom prst="cloudCallout">
            <a:avLst>
              <a:gd name="adj1" fmla="val -69369"/>
              <a:gd name="adj2" fmla="val -1111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smtClean="0">
                <a:solidFill>
                  <a:schemeClr val="tx1"/>
                </a:solidFill>
                <a:latin typeface="Times New Roman" pitchFamily="18" charset="0"/>
                <a:cs typeface="Times New Roman" pitchFamily="18" charset="0"/>
              </a:rPr>
              <a:t>L'obelisco della piazza, rappresenta l'occhio del drago che, secondo la leggenda, si pensa abbia combattuto contro Enrico VII d'Inghilterra.</a:t>
            </a:r>
          </a:p>
          <a:p>
            <a:r>
              <a:rPr lang="it-IT" sz="1300" dirty="0" smtClean="0">
                <a:solidFill>
                  <a:schemeClr val="tx1"/>
                </a:solidFill>
                <a:latin typeface="Times New Roman" pitchFamily="18" charset="0"/>
                <a:cs typeface="Times New Roman" pitchFamily="18" charset="0"/>
              </a:rPr>
              <a:t>Trafalgar </a:t>
            </a:r>
            <a:r>
              <a:rPr lang="it-IT" sz="1300" dirty="0" err="1" smtClean="0">
                <a:solidFill>
                  <a:schemeClr val="tx1"/>
                </a:solidFill>
                <a:latin typeface="Times New Roman" pitchFamily="18" charset="0"/>
                <a:cs typeface="Times New Roman" pitchFamily="18" charset="0"/>
              </a:rPr>
              <a:t>Square</a:t>
            </a:r>
            <a:r>
              <a:rPr lang="it-IT" sz="1300" dirty="0" smtClean="0">
                <a:solidFill>
                  <a:schemeClr val="tx1"/>
                </a:solidFill>
                <a:latin typeface="Times New Roman" pitchFamily="18" charset="0"/>
                <a:cs typeface="Times New Roman" pitchFamily="18" charset="0"/>
              </a:rPr>
              <a:t> è una piazza di Londra dedicata al ricordo della battaglia di Trafalgar.</a:t>
            </a:r>
            <a:endParaRPr lang="it-IT" sz="1300" dirty="0">
              <a:solidFill>
                <a:schemeClr val="tx1"/>
              </a:solidFill>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0268" y="1628800"/>
            <a:ext cx="743732" cy="49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umetto 4 8"/>
          <p:cNvSpPr/>
          <p:nvPr/>
        </p:nvSpPr>
        <p:spPr>
          <a:xfrm>
            <a:off x="827584" y="5013176"/>
            <a:ext cx="4320480" cy="1944154"/>
          </a:xfrm>
          <a:prstGeom prst="cloudCallout">
            <a:avLst>
              <a:gd name="adj1" fmla="val -16809"/>
              <a:gd name="adj2" fmla="val -8178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00" dirty="0">
                <a:solidFill>
                  <a:prstClr val="black"/>
                </a:solidFill>
                <a:latin typeface="Times New Roman" pitchFamily="18" charset="0"/>
                <a:cs typeface="Times New Roman" pitchFamily="18" charset="0"/>
              </a:rPr>
              <a:t>The obelisk of the square, is the eye of the dragon that, according to </a:t>
            </a:r>
            <a:r>
              <a:rPr lang="en-US" sz="1300" dirty="0" smtClean="0">
                <a:solidFill>
                  <a:prstClr val="black"/>
                </a:solidFill>
                <a:latin typeface="Times New Roman" pitchFamily="18" charset="0"/>
                <a:cs typeface="Times New Roman" pitchFamily="18" charset="0"/>
              </a:rPr>
              <a:t> the legend</a:t>
            </a:r>
            <a:r>
              <a:rPr lang="en-US" sz="1300" dirty="0">
                <a:solidFill>
                  <a:prstClr val="black"/>
                </a:solidFill>
                <a:latin typeface="Times New Roman" pitchFamily="18" charset="0"/>
                <a:cs typeface="Times New Roman" pitchFamily="18" charset="0"/>
              </a:rPr>
              <a:t>, is thought to have fought against Henry VII of England. </a:t>
            </a:r>
            <a:endParaRPr lang="en-US" sz="1300" dirty="0" smtClean="0">
              <a:solidFill>
                <a:prstClr val="black"/>
              </a:solidFill>
              <a:latin typeface="Times New Roman" pitchFamily="18" charset="0"/>
              <a:cs typeface="Times New Roman" pitchFamily="18" charset="0"/>
            </a:endParaRPr>
          </a:p>
          <a:p>
            <a:pPr lvl="0"/>
            <a:r>
              <a:rPr lang="en-US" sz="1300" dirty="0" smtClean="0">
                <a:solidFill>
                  <a:prstClr val="black"/>
                </a:solidFill>
                <a:latin typeface="Times New Roman" pitchFamily="18" charset="0"/>
                <a:cs typeface="Times New Roman" pitchFamily="18" charset="0"/>
              </a:rPr>
              <a:t>Trafalgar Square </a:t>
            </a:r>
            <a:r>
              <a:rPr lang="en-US" sz="1300" dirty="0">
                <a:solidFill>
                  <a:prstClr val="black"/>
                </a:solidFill>
                <a:latin typeface="Times New Roman" pitchFamily="18" charset="0"/>
                <a:cs typeface="Times New Roman" pitchFamily="18" charset="0"/>
              </a:rPr>
              <a:t>is a square in London dedicated to the </a:t>
            </a:r>
            <a:r>
              <a:rPr lang="en-US" sz="1300" dirty="0" smtClean="0">
                <a:solidFill>
                  <a:prstClr val="black"/>
                </a:solidFill>
                <a:latin typeface="Times New Roman" pitchFamily="18" charset="0"/>
                <a:cs typeface="Times New Roman" pitchFamily="18" charset="0"/>
              </a:rPr>
              <a:t>memory</a:t>
            </a:r>
            <a:r>
              <a:rPr lang="en-US" sz="1300" dirty="0">
                <a:solidFill>
                  <a:prstClr val="black"/>
                </a:solidFill>
                <a:latin typeface="Times New Roman" pitchFamily="18" charset="0"/>
                <a:cs typeface="Times New Roman" pitchFamily="18" charset="0"/>
              </a:rPr>
              <a:t> </a:t>
            </a:r>
            <a:r>
              <a:rPr lang="en-US" sz="1300" dirty="0" smtClean="0">
                <a:solidFill>
                  <a:prstClr val="black"/>
                </a:solidFill>
                <a:latin typeface="Times New Roman" pitchFamily="18" charset="0"/>
                <a:cs typeface="Times New Roman" pitchFamily="18" charset="0"/>
              </a:rPr>
              <a:t>of the battle of Trafalgar </a:t>
            </a:r>
            <a:endParaRPr lang="it-IT" sz="1300" dirty="0">
              <a:solidFill>
                <a:prstClr val="black"/>
              </a:solidFill>
              <a:latin typeface="Times New Roman" pitchFamily="18" charset="0"/>
              <a:cs typeface="Times New Roman" pitchFamily="18" charset="0"/>
            </a:endParaRPr>
          </a:p>
        </p:txBody>
      </p:sp>
      <p:pic>
        <p:nvPicPr>
          <p:cNvPr id="3082" name="Picture 10" descr="https://encrypted-tbn0.gstatic.com/images?q=tbn:ANd9GcR98lbrMwn9Pxwch1_kOF4X1iCktMbCU2VM1Ta8o0xWFSC4vRRLMZ-tct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626240"/>
            <a:ext cx="657225"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449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reflection blurRad="12700" stA="50000" endPos="50000" dist="5080" dir="5400000" sy="-100000" algn="bl" rotWithShape="0"/>
                </a:effectLst>
              </a:rPr>
              <a:t>THE PICCADILLY CIRCUS</a:t>
            </a:r>
            <a:endParaRPr lang="it-IT" dirty="0">
              <a:effectLst>
                <a:reflection blurRad="12700" stA="50000" endPos="50000" dist="5080" dir="5400000" sy="-100000" algn="bl" rotWithShape="0"/>
              </a:effectLst>
            </a:endParaRPr>
          </a:p>
        </p:txBody>
      </p:sp>
      <p:pic>
        <p:nvPicPr>
          <p:cNvPr id="4" name="Segnaposto contenuto 3" descr="http://upload.wikimedia.org/wikipedia/commons/thumb/b/b4/MK17689_Piccadilly_Circus.jpg/300px-MK17689_Piccadilly_Circus.jpg">
            <a:hlinkClick r:id="rId3"/>
          </p:cNvPr>
          <p:cNvPicPr>
            <a:picLocks noGrp="1"/>
          </p:cNvPicPr>
          <p:nvPr>
            <p:ph idx="1"/>
          </p:nvPr>
        </p:nvPicPr>
        <p:blipFill>
          <a:blip r:embed="rId4" cstate="print"/>
          <a:srcRect/>
          <a:stretch>
            <a:fillRect/>
          </a:stretch>
        </p:blipFill>
        <p:spPr bwMode="auto">
          <a:xfrm>
            <a:off x="612775" y="1421470"/>
            <a:ext cx="4968552" cy="3312368"/>
          </a:xfrm>
          <a:prstGeom prst="rect">
            <a:avLst/>
          </a:prstGeom>
          <a:noFill/>
          <a:ln w="9525">
            <a:noFill/>
            <a:miter lim="800000"/>
            <a:headEnd/>
            <a:tailEnd/>
          </a:ln>
        </p:spPr>
      </p:pic>
      <p:sp>
        <p:nvSpPr>
          <p:cNvPr id="5" name="Fumetto 4 4"/>
          <p:cNvSpPr/>
          <p:nvPr/>
        </p:nvSpPr>
        <p:spPr>
          <a:xfrm>
            <a:off x="612775" y="4142488"/>
            <a:ext cx="5256584" cy="2382856"/>
          </a:xfrm>
          <a:prstGeom prst="cloudCallout">
            <a:avLst>
              <a:gd name="adj1" fmla="val 5140"/>
              <a:gd name="adj2" fmla="val -8718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err="1" smtClean="0">
                <a:solidFill>
                  <a:schemeClr val="tx1"/>
                </a:solidFill>
                <a:ea typeface="Calibri"/>
                <a:cs typeface="Times New Roman"/>
              </a:rPr>
              <a:t>Piccadilly</a:t>
            </a:r>
            <a:r>
              <a:rPr lang="it-IT" sz="1200" b="1" dirty="0" smtClean="0">
                <a:solidFill>
                  <a:schemeClr val="tx1"/>
                </a:solidFill>
                <a:ea typeface="Calibri"/>
                <a:cs typeface="Times New Roman"/>
              </a:rPr>
              <a:t> </a:t>
            </a:r>
            <a:r>
              <a:rPr lang="it-IT" sz="1200" b="1" dirty="0">
                <a:solidFill>
                  <a:schemeClr val="tx1"/>
                </a:solidFill>
                <a:ea typeface="Calibri"/>
                <a:cs typeface="Times New Roman"/>
              </a:rPr>
              <a:t>Circus</a:t>
            </a:r>
            <a:r>
              <a:rPr lang="it-IT" sz="1200" dirty="0">
                <a:solidFill>
                  <a:schemeClr val="tx1"/>
                </a:solidFill>
                <a:ea typeface="Calibri"/>
                <a:cs typeface="Times New Roman"/>
              </a:rPr>
              <a:t> è una celebre piazza di Londra,  nonché luogo di ritrovo, situata nella City of Westminster.  </a:t>
            </a:r>
            <a:r>
              <a:rPr lang="it-IT" sz="1200" dirty="0" smtClean="0">
                <a:solidFill>
                  <a:schemeClr val="tx1"/>
                </a:solidFill>
                <a:ea typeface="Calibri"/>
                <a:cs typeface="Times New Roman"/>
              </a:rPr>
              <a:t> </a:t>
            </a:r>
            <a:r>
              <a:rPr lang="it-IT" sz="1200" dirty="0">
                <a:solidFill>
                  <a:schemeClr val="tx1"/>
                </a:solidFill>
                <a:ea typeface="Calibri"/>
                <a:cs typeface="Times New Roman"/>
              </a:rPr>
              <a:t>Viene chiamata la "Times </a:t>
            </a:r>
            <a:r>
              <a:rPr lang="it-IT" sz="1200" dirty="0" err="1">
                <a:solidFill>
                  <a:schemeClr val="tx1"/>
                </a:solidFill>
                <a:ea typeface="Calibri"/>
                <a:cs typeface="Times New Roman"/>
              </a:rPr>
              <a:t>Square</a:t>
            </a:r>
            <a:r>
              <a:rPr lang="it-IT" sz="1200" dirty="0">
                <a:solidFill>
                  <a:schemeClr val="tx1"/>
                </a:solidFill>
                <a:ea typeface="Calibri"/>
                <a:cs typeface="Times New Roman"/>
              </a:rPr>
              <a:t>" di Londra</a:t>
            </a:r>
            <a:r>
              <a:rPr lang="it-IT" sz="1200" dirty="0" smtClean="0">
                <a:solidFill>
                  <a:schemeClr val="tx1"/>
                </a:solidFill>
                <a:ea typeface="Calibri"/>
                <a:cs typeface="Times New Roman"/>
              </a:rPr>
              <a:t>. Costruita </a:t>
            </a:r>
            <a:r>
              <a:rPr lang="it-IT" sz="1200" dirty="0">
                <a:solidFill>
                  <a:schemeClr val="tx1"/>
                </a:solidFill>
                <a:ea typeface="Calibri"/>
                <a:cs typeface="Times New Roman"/>
              </a:rPr>
              <a:t>nel 1819 per collegare </a:t>
            </a:r>
            <a:r>
              <a:rPr lang="it-IT" sz="1200" dirty="0" err="1">
                <a:solidFill>
                  <a:schemeClr val="tx1"/>
                </a:solidFill>
                <a:ea typeface="Calibri"/>
                <a:cs typeface="Times New Roman"/>
              </a:rPr>
              <a:t>Regent</a:t>
            </a:r>
            <a:r>
              <a:rPr lang="it-IT" sz="1200" dirty="0">
                <a:solidFill>
                  <a:schemeClr val="tx1"/>
                </a:solidFill>
                <a:ea typeface="Calibri"/>
                <a:cs typeface="Times New Roman"/>
              </a:rPr>
              <a:t> Street con l'omonima Piccadilly (importante strada dello shopping) è diventata col passare degli anni uno dei principali punti di snodo del traffico cittadino</a:t>
            </a:r>
            <a:endParaRPr lang="it-IT" sz="1200" dirty="0">
              <a:solidFill>
                <a:schemeClr val="tx1"/>
              </a:solidFill>
              <a:effectLst/>
              <a:latin typeface="Times New Roman"/>
              <a:ea typeface="Times New Roman"/>
            </a:endParaRPr>
          </a:p>
        </p:txBody>
      </p:sp>
      <p:sp>
        <p:nvSpPr>
          <p:cNvPr id="6" name="Fumetto 4 5"/>
          <p:cNvSpPr/>
          <p:nvPr/>
        </p:nvSpPr>
        <p:spPr>
          <a:xfrm>
            <a:off x="5270575" y="1118153"/>
            <a:ext cx="3744416" cy="3024336"/>
          </a:xfrm>
          <a:prstGeom prst="cloudCallout">
            <a:avLst>
              <a:gd name="adj1" fmla="val -74821"/>
              <a:gd name="adj2" fmla="val 1026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smtClean="0">
                <a:solidFill>
                  <a:schemeClr val="tx1"/>
                </a:solidFill>
                <a:effectLst/>
                <a:latin typeface="Times New Roman"/>
                <a:ea typeface="Times New Roman"/>
              </a:rPr>
              <a:t> </a:t>
            </a:r>
          </a:p>
          <a:p>
            <a:r>
              <a:rPr lang="en-US" sz="1200" b="1" dirty="0" smtClean="0">
                <a:solidFill>
                  <a:schemeClr val="tx1"/>
                </a:solidFill>
                <a:effectLst/>
                <a:latin typeface="Times New Roman"/>
                <a:ea typeface="Calibri"/>
              </a:rPr>
              <a:t>Piccadilly Circus</a:t>
            </a:r>
            <a:r>
              <a:rPr lang="en-US" sz="1200" dirty="0" smtClean="0">
                <a:solidFill>
                  <a:schemeClr val="tx1"/>
                </a:solidFill>
                <a:effectLst/>
                <a:latin typeface="Times New Roman"/>
                <a:ea typeface="Calibri"/>
              </a:rPr>
              <a:t> is a famous square of </a:t>
            </a:r>
            <a:r>
              <a:rPr lang="en-US" sz="1200" b="1" dirty="0" smtClean="0">
                <a:solidFill>
                  <a:schemeClr val="tx1"/>
                </a:solidFill>
                <a:effectLst/>
                <a:latin typeface="Times New Roman"/>
                <a:ea typeface="Calibri"/>
              </a:rPr>
              <a:t> L</a:t>
            </a:r>
            <a:r>
              <a:rPr lang="en-US" sz="1200" dirty="0" smtClean="0">
                <a:solidFill>
                  <a:schemeClr val="tx1"/>
                </a:solidFill>
                <a:effectLst/>
                <a:latin typeface="Times New Roman"/>
                <a:ea typeface="Calibri"/>
              </a:rPr>
              <a:t>ondon</a:t>
            </a:r>
            <a:r>
              <a:rPr lang="en-US" sz="1200" b="1" dirty="0" smtClean="0">
                <a:solidFill>
                  <a:schemeClr val="tx1"/>
                </a:solidFill>
                <a:effectLst/>
                <a:latin typeface="Times New Roman"/>
                <a:ea typeface="Calibri"/>
              </a:rPr>
              <a:t>,</a:t>
            </a:r>
            <a:r>
              <a:rPr lang="en-US" sz="1200" dirty="0" smtClean="0">
                <a:solidFill>
                  <a:schemeClr val="tx1"/>
                </a:solidFill>
                <a:effectLst/>
                <a:latin typeface="Times New Roman"/>
                <a:ea typeface="Calibri"/>
              </a:rPr>
              <a:t> a place of   meeting , situated   in the City of  Westminster. It is called the Times Square of London  . Built in 1819  to connect  the homonymous Piccadilly with  Regent Street (an important shopping street) has become  over the years one of  the main points of   the town traffic junctions </a:t>
            </a:r>
            <a:endParaRPr lang="it-IT" sz="1200" dirty="0">
              <a:solidFill>
                <a:schemeClr val="tx1"/>
              </a:solidFill>
              <a:latin typeface="Aharoni" pitchFamily="2" charset="-79"/>
              <a:ea typeface="Calibri"/>
              <a:cs typeface="Aharoni" pitchFamily="2" charset="-79"/>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1700808"/>
            <a:ext cx="6334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Risultati immagini per IMMAGINI BANDIERA ITALIA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8" descr="Risultati immagini per IMMAGINI BANDIERA ITALIA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10" descr="Risultati immagini per IMMAGINI BANDIERA ITALIA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12" descr="Risultati immagini per IMMAGINI BANDIERA ITALIAN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14" descr="Risultati immagini per IMMAGINI BANDIERA ITALIAN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16" descr="Risultati immagini per IMMAGINI BANDIERA ITALIAN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14" name="Picture 18" descr="http://www.33ff.com/flags/XL_flags_embossed/Italy_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6049" y="4733838"/>
            <a:ext cx="936104" cy="62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754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reflection blurRad="12700" stA="50000" endPos="50000" dist="5080" dir="5400000" sy="-100000" algn="bl" rotWithShape="0"/>
                </a:effectLst>
              </a:rPr>
              <a:t>TOWER</a:t>
            </a:r>
            <a:r>
              <a:rPr lang="it-IT" dirty="0" smtClean="0"/>
              <a:t> </a:t>
            </a:r>
            <a:r>
              <a:rPr lang="it-IT" dirty="0" smtClean="0">
                <a:effectLst>
                  <a:reflection blurRad="12700" stA="50000" endPos="50000" dist="5080" dir="5400000" sy="-100000" algn="bl" rotWithShape="0"/>
                </a:effectLst>
              </a:rPr>
              <a:t>BRIDGE</a:t>
            </a:r>
            <a:endParaRPr lang="it-IT" dirty="0">
              <a:effectLst>
                <a:reflection blurRad="12700" stA="50000" endPos="50000" dist="5080" dir="5400000" sy="-100000" algn="bl" rotWithShape="0"/>
              </a:effectLst>
            </a:endParaRPr>
          </a:p>
        </p:txBody>
      </p:sp>
      <p:pic>
        <p:nvPicPr>
          <p:cNvPr id="4" name="Segnaposto contenuto 3" descr="http://checkin.trivago.it/wp-content/uploads/2014/11/tower-bridge.jpg"/>
          <p:cNvPicPr>
            <a:picLocks noGrp="1"/>
          </p:cNvPicPr>
          <p:nvPr>
            <p:ph idx="1"/>
          </p:nvPr>
        </p:nvPicPr>
        <p:blipFill>
          <a:blip r:embed="rId2" cstate="print"/>
          <a:srcRect/>
          <a:stretch>
            <a:fillRect/>
          </a:stretch>
        </p:blipFill>
        <p:spPr bwMode="auto">
          <a:xfrm>
            <a:off x="899592" y="1289387"/>
            <a:ext cx="3807403" cy="3033131"/>
          </a:xfrm>
          <a:prstGeom prst="rect">
            <a:avLst/>
          </a:prstGeom>
          <a:noFill/>
          <a:ln w="9525">
            <a:noFill/>
            <a:miter lim="800000"/>
            <a:headEnd/>
            <a:tailEnd/>
          </a:ln>
        </p:spPr>
      </p:pic>
      <p:sp>
        <p:nvSpPr>
          <p:cNvPr id="7" name="Fumetto 4 6"/>
          <p:cNvSpPr/>
          <p:nvPr/>
        </p:nvSpPr>
        <p:spPr>
          <a:xfrm>
            <a:off x="5230718" y="838892"/>
            <a:ext cx="3744416" cy="3193271"/>
          </a:xfrm>
          <a:prstGeom prst="cloudCallout">
            <a:avLst>
              <a:gd name="adj1" fmla="val -81701"/>
              <a:gd name="adj2" fmla="val 13777"/>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200" dirty="0" smtClean="0">
                <a:solidFill>
                  <a:schemeClr val="tx1"/>
                </a:solidFill>
                <a:effectLst/>
                <a:latin typeface="Arial Rounded MT Bold"/>
                <a:ea typeface="Calibri"/>
                <a:cs typeface="Arial"/>
              </a:rPr>
              <a:t>Il </a:t>
            </a:r>
            <a:r>
              <a:rPr lang="it-IT" sz="1200" dirty="0" err="1" smtClean="0">
                <a:solidFill>
                  <a:schemeClr val="tx1"/>
                </a:solidFill>
                <a:effectLst/>
                <a:latin typeface="Arial Rounded MT Bold"/>
                <a:ea typeface="Calibri"/>
                <a:cs typeface="Arial"/>
              </a:rPr>
              <a:t>Tower</a:t>
            </a:r>
            <a:r>
              <a:rPr lang="it-IT" sz="1200" dirty="0" smtClean="0">
                <a:solidFill>
                  <a:schemeClr val="tx1"/>
                </a:solidFill>
                <a:effectLst/>
                <a:latin typeface="Arial Rounded MT Bold"/>
                <a:ea typeface="Calibri"/>
                <a:cs typeface="Arial"/>
              </a:rPr>
              <a:t> Bridge è un ponte mobile di </a:t>
            </a:r>
            <a:r>
              <a:rPr lang="it-IT" sz="1200" u="sng" dirty="0" smtClean="0">
                <a:solidFill>
                  <a:schemeClr val="tx1"/>
                </a:solidFill>
                <a:effectLst/>
                <a:latin typeface="Arial Rounded MT Bold"/>
                <a:ea typeface="Calibri"/>
                <a:cs typeface="Arial"/>
              </a:rPr>
              <a:t>Londra</a:t>
            </a:r>
            <a:r>
              <a:rPr lang="it-IT" sz="1200" dirty="0" smtClean="0">
                <a:solidFill>
                  <a:schemeClr val="tx1"/>
                </a:solidFill>
                <a:effectLst/>
                <a:latin typeface="Arial Rounded MT Bold"/>
                <a:ea typeface="Calibri"/>
                <a:cs typeface="Arial"/>
              </a:rPr>
              <a:t> situato sul fiume </a:t>
            </a:r>
            <a:r>
              <a:rPr lang="it-IT" sz="1200" u="sng" dirty="0" smtClean="0">
                <a:solidFill>
                  <a:schemeClr val="tx1"/>
                </a:solidFill>
                <a:effectLst/>
                <a:latin typeface="Arial Rounded MT Bold"/>
                <a:ea typeface="Calibri"/>
                <a:cs typeface="Arial"/>
              </a:rPr>
              <a:t>Tamigi</a:t>
            </a:r>
            <a:r>
              <a:rPr lang="it-IT" sz="1200" dirty="0" smtClean="0">
                <a:solidFill>
                  <a:schemeClr val="tx1"/>
                </a:solidFill>
                <a:effectLst/>
                <a:latin typeface="Arial Rounded MT Bold"/>
                <a:ea typeface="Calibri"/>
                <a:cs typeface="Arial"/>
              </a:rPr>
              <a:t>. Il suo nome (che significa letteralmente "Ponte della Torre") deriva dal fatto che collega il distretto di </a:t>
            </a:r>
            <a:r>
              <a:rPr lang="it-IT" sz="1200" u="sng" dirty="0" err="1" smtClean="0">
                <a:solidFill>
                  <a:schemeClr val="tx1"/>
                </a:solidFill>
                <a:effectLst/>
                <a:latin typeface="Arial Rounded MT Bold"/>
                <a:ea typeface="Calibri"/>
                <a:cs typeface="Arial"/>
              </a:rPr>
              <a:t>Southwark</a:t>
            </a:r>
            <a:r>
              <a:rPr lang="it-IT" sz="1200" dirty="0" smtClean="0">
                <a:solidFill>
                  <a:schemeClr val="tx1"/>
                </a:solidFill>
                <a:effectLst/>
                <a:latin typeface="Arial Rounded MT Bold"/>
                <a:ea typeface="Calibri"/>
                <a:cs typeface="Arial"/>
              </a:rPr>
              <a:t> alla </a:t>
            </a:r>
            <a:r>
              <a:rPr lang="it-IT" sz="1200" u="sng" dirty="0" smtClean="0">
                <a:solidFill>
                  <a:schemeClr val="tx1"/>
                </a:solidFill>
                <a:effectLst/>
                <a:latin typeface="Arial Rounded MT Bold"/>
                <a:ea typeface="Calibri"/>
                <a:cs typeface="Arial"/>
              </a:rPr>
              <a:t>Torre di Londra</a:t>
            </a:r>
            <a:r>
              <a:rPr lang="it-IT" sz="1200" dirty="0" smtClean="0">
                <a:solidFill>
                  <a:schemeClr val="tx1"/>
                </a:solidFill>
                <a:effectLst/>
                <a:latin typeface="Arial Rounded MT Bold"/>
                <a:ea typeface="Calibri"/>
                <a:cs typeface="Arial"/>
              </a:rPr>
              <a:t>, un'antica costruzione in cui venivano rinchiusi e giustiziati i prigionieri.</a:t>
            </a:r>
            <a:endParaRPr lang="it-IT" sz="1200" dirty="0">
              <a:solidFill>
                <a:schemeClr val="tx1"/>
              </a:solidFill>
            </a:endParaRPr>
          </a:p>
        </p:txBody>
      </p:sp>
      <p:sp>
        <p:nvSpPr>
          <p:cNvPr id="8" name="Fumetto 4 7"/>
          <p:cNvSpPr/>
          <p:nvPr/>
        </p:nvSpPr>
        <p:spPr>
          <a:xfrm>
            <a:off x="1980105" y="4016532"/>
            <a:ext cx="4536111" cy="2436804"/>
          </a:xfrm>
          <a:prstGeom prst="cloudCallout">
            <a:avLst>
              <a:gd name="adj1" fmla="val -40065"/>
              <a:gd name="adj2" fmla="val -6351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err="1" smtClean="0">
                <a:solidFill>
                  <a:srgbClr val="212121"/>
                </a:solidFill>
                <a:effectLst/>
                <a:latin typeface="Arial Rounded MT Bold"/>
                <a:ea typeface="Times New Roman"/>
                <a:cs typeface="Courier New"/>
              </a:rPr>
              <a:t>Tower</a:t>
            </a:r>
            <a:r>
              <a:rPr lang="it-IT" sz="1200" dirty="0" smtClean="0">
                <a:solidFill>
                  <a:srgbClr val="212121"/>
                </a:solidFill>
                <a:effectLst/>
                <a:latin typeface="Arial Rounded MT Bold"/>
                <a:ea typeface="Times New Roman"/>
                <a:cs typeface="Courier New"/>
              </a:rPr>
              <a:t> Bridge </a:t>
            </a:r>
            <a:r>
              <a:rPr lang="it-IT" sz="1200" dirty="0" err="1" smtClean="0">
                <a:solidFill>
                  <a:srgbClr val="212121"/>
                </a:solidFill>
                <a:effectLst/>
                <a:latin typeface="Arial Rounded MT Bold"/>
                <a:ea typeface="Times New Roman"/>
                <a:cs typeface="Courier New"/>
              </a:rPr>
              <a:t>is</a:t>
            </a:r>
            <a:r>
              <a:rPr lang="it-IT" sz="1200" dirty="0" smtClean="0">
                <a:solidFill>
                  <a:srgbClr val="212121"/>
                </a:solidFill>
                <a:effectLst/>
                <a:latin typeface="Arial Rounded MT Bold"/>
                <a:ea typeface="Times New Roman"/>
                <a:cs typeface="Courier New"/>
              </a:rPr>
              <a:t> a bascule bridge in </a:t>
            </a:r>
            <a:r>
              <a:rPr lang="it-IT" sz="1200" dirty="0" err="1" smtClean="0">
                <a:solidFill>
                  <a:srgbClr val="212121"/>
                </a:solidFill>
                <a:effectLst/>
                <a:latin typeface="Arial Rounded MT Bold"/>
                <a:ea typeface="Times New Roman"/>
                <a:cs typeface="Courier New"/>
              </a:rPr>
              <a:t>London</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located</a:t>
            </a:r>
            <a:r>
              <a:rPr lang="it-IT" sz="1200" dirty="0" smtClean="0">
                <a:solidFill>
                  <a:srgbClr val="212121"/>
                </a:solidFill>
                <a:effectLst/>
                <a:latin typeface="Arial Rounded MT Bold"/>
                <a:ea typeface="Times New Roman"/>
                <a:cs typeface="Courier New"/>
              </a:rPr>
              <a:t> on the River </a:t>
            </a:r>
            <a:r>
              <a:rPr lang="it-IT" sz="1200" dirty="0" err="1" smtClean="0">
                <a:solidFill>
                  <a:srgbClr val="212121"/>
                </a:solidFill>
                <a:effectLst/>
                <a:latin typeface="Arial Rounded MT Bold"/>
                <a:ea typeface="Times New Roman"/>
                <a:cs typeface="Courier New"/>
              </a:rPr>
              <a:t>Thames</a:t>
            </a:r>
            <a:r>
              <a:rPr lang="it-IT" sz="1200" dirty="0" smtClean="0">
                <a:solidFill>
                  <a:srgbClr val="212121"/>
                </a:solidFill>
                <a:effectLst/>
                <a:latin typeface="Arial Rounded MT Bold"/>
                <a:ea typeface="Times New Roman"/>
                <a:cs typeface="Courier New"/>
              </a:rPr>
              <a:t> . His </a:t>
            </a:r>
            <a:r>
              <a:rPr lang="it-IT" sz="1200" dirty="0" err="1" smtClean="0">
                <a:solidFill>
                  <a:srgbClr val="212121"/>
                </a:solidFill>
                <a:effectLst/>
                <a:latin typeface="Arial Rounded MT Bold"/>
                <a:ea typeface="Times New Roman"/>
                <a:cs typeface="Courier New"/>
              </a:rPr>
              <a:t>name</a:t>
            </a:r>
            <a:r>
              <a:rPr lang="it-IT" sz="1200" dirty="0" smtClean="0">
                <a:solidFill>
                  <a:srgbClr val="212121"/>
                </a:solidFill>
                <a:effectLst/>
                <a:latin typeface="Arial Rounded MT Bold"/>
                <a:ea typeface="Times New Roman"/>
                <a:cs typeface="Courier New"/>
              </a:rPr>
              <a:t> ( </a:t>
            </a:r>
            <a:r>
              <a:rPr lang="it-IT" sz="1200" dirty="0" err="1" smtClean="0">
                <a:solidFill>
                  <a:srgbClr val="212121"/>
                </a:solidFill>
                <a:effectLst/>
                <a:latin typeface="Arial Rounded MT Bold"/>
                <a:ea typeface="Times New Roman"/>
                <a:cs typeface="Courier New"/>
              </a:rPr>
              <a:t>which</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literally</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means</a:t>
            </a:r>
            <a:r>
              <a:rPr lang="it-IT" sz="1200" dirty="0" smtClean="0">
                <a:solidFill>
                  <a:srgbClr val="212121"/>
                </a:solidFill>
                <a:effectLst/>
                <a:latin typeface="Arial Rounded MT Bold"/>
                <a:ea typeface="Times New Roman"/>
                <a:cs typeface="Courier New"/>
              </a:rPr>
              <a:t> " </a:t>
            </a:r>
            <a:r>
              <a:rPr lang="it-IT" sz="1200" dirty="0" err="1" smtClean="0">
                <a:solidFill>
                  <a:srgbClr val="212121"/>
                </a:solidFill>
                <a:effectLst/>
                <a:latin typeface="Arial Rounded MT Bold"/>
                <a:ea typeface="Times New Roman"/>
                <a:cs typeface="Courier New"/>
              </a:rPr>
              <a:t>Tower</a:t>
            </a:r>
            <a:r>
              <a:rPr lang="it-IT" sz="1200" dirty="0" smtClean="0">
                <a:solidFill>
                  <a:srgbClr val="212121"/>
                </a:solidFill>
                <a:effectLst/>
                <a:latin typeface="Arial Rounded MT Bold"/>
                <a:ea typeface="Times New Roman"/>
                <a:cs typeface="Courier New"/>
              </a:rPr>
              <a:t> Bridge " ) </a:t>
            </a:r>
            <a:r>
              <a:rPr lang="it-IT" sz="1200" dirty="0" err="1" smtClean="0">
                <a:solidFill>
                  <a:srgbClr val="212121"/>
                </a:solidFill>
                <a:effectLst/>
                <a:latin typeface="Arial Rounded MT Bold"/>
                <a:ea typeface="Times New Roman"/>
                <a:cs typeface="Courier New"/>
              </a:rPr>
              <a:t>comes</a:t>
            </a:r>
            <a:r>
              <a:rPr lang="it-IT" sz="1200" dirty="0" smtClean="0">
                <a:solidFill>
                  <a:srgbClr val="212121"/>
                </a:solidFill>
                <a:effectLst/>
                <a:latin typeface="Arial Rounded MT Bold"/>
                <a:ea typeface="Times New Roman"/>
                <a:cs typeface="Courier New"/>
              </a:rPr>
              <a:t> from the </a:t>
            </a:r>
            <a:r>
              <a:rPr lang="it-IT" sz="1200" dirty="0" err="1" smtClean="0">
                <a:solidFill>
                  <a:srgbClr val="212121"/>
                </a:solidFill>
                <a:effectLst/>
                <a:latin typeface="Arial Rounded MT Bold"/>
                <a:ea typeface="Times New Roman"/>
                <a:cs typeface="Courier New"/>
              </a:rPr>
              <a:t>fact</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that</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links</a:t>
            </a:r>
            <a:r>
              <a:rPr lang="it-IT" sz="1200" dirty="0" smtClean="0">
                <a:solidFill>
                  <a:srgbClr val="212121"/>
                </a:solidFill>
                <a:effectLst/>
                <a:latin typeface="Arial Rounded MT Bold"/>
                <a:ea typeface="Times New Roman"/>
                <a:cs typeface="Courier New"/>
              </a:rPr>
              <a:t> the </a:t>
            </a:r>
            <a:r>
              <a:rPr lang="it-IT" sz="1200" dirty="0" err="1" smtClean="0">
                <a:solidFill>
                  <a:srgbClr val="212121"/>
                </a:solidFill>
                <a:effectLst/>
                <a:latin typeface="Arial Rounded MT Bold"/>
                <a:ea typeface="Times New Roman"/>
                <a:cs typeface="Courier New"/>
              </a:rPr>
              <a:t>district</a:t>
            </a:r>
            <a:r>
              <a:rPr lang="it-IT" sz="1200" dirty="0" smtClean="0">
                <a:solidFill>
                  <a:srgbClr val="212121"/>
                </a:solidFill>
                <a:effectLst/>
                <a:latin typeface="Arial Rounded MT Bold"/>
                <a:ea typeface="Times New Roman"/>
                <a:cs typeface="Courier New"/>
              </a:rPr>
              <a:t> of </a:t>
            </a:r>
            <a:r>
              <a:rPr lang="it-IT" sz="1200" dirty="0" err="1" smtClean="0">
                <a:solidFill>
                  <a:srgbClr val="212121"/>
                </a:solidFill>
                <a:effectLst/>
                <a:latin typeface="Arial Rounded MT Bold"/>
                <a:ea typeface="Times New Roman"/>
                <a:cs typeface="Courier New"/>
              </a:rPr>
              <a:t>Southwark</a:t>
            </a:r>
            <a:r>
              <a:rPr lang="it-IT" sz="1200" dirty="0" smtClean="0">
                <a:solidFill>
                  <a:srgbClr val="212121"/>
                </a:solidFill>
                <a:effectLst/>
                <a:latin typeface="Arial Rounded MT Bold"/>
                <a:ea typeface="Times New Roman"/>
                <a:cs typeface="Courier New"/>
              </a:rPr>
              <a:t> to the </a:t>
            </a:r>
            <a:r>
              <a:rPr lang="it-IT" sz="1200" dirty="0" err="1" smtClean="0">
                <a:solidFill>
                  <a:srgbClr val="212121"/>
                </a:solidFill>
                <a:effectLst/>
                <a:latin typeface="Arial Rounded MT Bold"/>
                <a:ea typeface="Times New Roman"/>
                <a:cs typeface="Courier New"/>
              </a:rPr>
              <a:t>Tower</a:t>
            </a:r>
            <a:r>
              <a:rPr lang="it-IT" sz="1200" dirty="0" smtClean="0">
                <a:solidFill>
                  <a:srgbClr val="212121"/>
                </a:solidFill>
                <a:effectLst/>
                <a:latin typeface="Arial Rounded MT Bold"/>
                <a:ea typeface="Times New Roman"/>
                <a:cs typeface="Courier New"/>
              </a:rPr>
              <a:t> of </a:t>
            </a:r>
            <a:r>
              <a:rPr lang="it-IT" sz="1200" dirty="0" err="1" smtClean="0">
                <a:solidFill>
                  <a:srgbClr val="212121"/>
                </a:solidFill>
                <a:effectLst/>
                <a:latin typeface="Arial Rounded MT Bold"/>
                <a:ea typeface="Times New Roman"/>
                <a:cs typeface="Courier New"/>
              </a:rPr>
              <a:t>London</a:t>
            </a:r>
            <a:r>
              <a:rPr lang="it-IT" sz="1200" dirty="0" smtClean="0">
                <a:solidFill>
                  <a:srgbClr val="212121"/>
                </a:solidFill>
                <a:effectLst/>
                <a:latin typeface="Arial Rounded MT Bold"/>
                <a:ea typeface="Times New Roman"/>
                <a:cs typeface="Courier New"/>
              </a:rPr>
              <a:t> , an </a:t>
            </a:r>
            <a:r>
              <a:rPr lang="it-IT" sz="1200" dirty="0" err="1" smtClean="0">
                <a:solidFill>
                  <a:srgbClr val="212121"/>
                </a:solidFill>
                <a:effectLst/>
                <a:latin typeface="Arial Rounded MT Bold"/>
                <a:ea typeface="Times New Roman"/>
                <a:cs typeface="Courier New"/>
              </a:rPr>
              <a:t>old</a:t>
            </a:r>
            <a:r>
              <a:rPr lang="it-IT" sz="1200" dirty="0" smtClean="0">
                <a:solidFill>
                  <a:srgbClr val="212121"/>
                </a:solidFill>
                <a:effectLst/>
                <a:latin typeface="Arial Rounded MT Bold"/>
                <a:ea typeface="Times New Roman"/>
                <a:cs typeface="Courier New"/>
              </a:rPr>
              <a:t>  building in </a:t>
            </a:r>
            <a:r>
              <a:rPr lang="it-IT" sz="1200" dirty="0" err="1" smtClean="0">
                <a:solidFill>
                  <a:srgbClr val="212121"/>
                </a:solidFill>
                <a:effectLst/>
                <a:latin typeface="Arial Rounded MT Bold"/>
                <a:ea typeface="Times New Roman"/>
                <a:cs typeface="Courier New"/>
              </a:rPr>
              <a:t>which</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they</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were</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imprisoned</a:t>
            </a:r>
            <a:r>
              <a:rPr lang="it-IT" sz="1200" dirty="0" smtClean="0">
                <a:solidFill>
                  <a:srgbClr val="212121"/>
                </a:solidFill>
                <a:effectLst/>
                <a:latin typeface="Arial Rounded MT Bold"/>
                <a:ea typeface="Times New Roman"/>
                <a:cs typeface="Courier New"/>
              </a:rPr>
              <a:t> and </a:t>
            </a:r>
            <a:r>
              <a:rPr lang="it-IT" sz="1200" dirty="0" err="1" smtClean="0">
                <a:solidFill>
                  <a:srgbClr val="212121"/>
                </a:solidFill>
                <a:effectLst/>
                <a:latin typeface="Arial Rounded MT Bold"/>
                <a:ea typeface="Times New Roman"/>
                <a:cs typeface="Courier New"/>
              </a:rPr>
              <a:t>executed</a:t>
            </a:r>
            <a:r>
              <a:rPr lang="it-IT" sz="1200" dirty="0" smtClean="0">
                <a:solidFill>
                  <a:srgbClr val="212121"/>
                </a:solidFill>
                <a:effectLst/>
                <a:latin typeface="Arial Rounded MT Bold"/>
                <a:ea typeface="Times New Roman"/>
                <a:cs typeface="Courier New"/>
              </a:rPr>
              <a:t> </a:t>
            </a:r>
            <a:r>
              <a:rPr lang="it-IT" sz="1200" dirty="0" err="1" smtClean="0">
                <a:solidFill>
                  <a:srgbClr val="212121"/>
                </a:solidFill>
                <a:effectLst/>
                <a:latin typeface="Arial Rounded MT Bold"/>
                <a:ea typeface="Times New Roman"/>
                <a:cs typeface="Courier New"/>
              </a:rPr>
              <a:t>prisoners</a:t>
            </a:r>
            <a:r>
              <a:rPr lang="it-IT" sz="1200" dirty="0" smtClean="0">
                <a:solidFill>
                  <a:srgbClr val="212121"/>
                </a:solidFill>
                <a:effectLst/>
                <a:latin typeface="Arial Rounded MT Bold"/>
                <a:ea typeface="Times New Roman"/>
                <a:cs typeface="Courier New"/>
              </a:rPr>
              <a:t> .</a:t>
            </a:r>
            <a:endParaRPr lang="it-IT" sz="1200" dirty="0">
              <a:ea typeface="Calibri"/>
              <a:cs typeface="Times New Roman"/>
            </a:endParaRPr>
          </a:p>
        </p:txBody>
      </p:sp>
      <p:pic>
        <p:nvPicPr>
          <p:cNvPr id="5122" name="Picture 2" descr="http://www.unife.it/studenti/internazionale/elementicomuni/bandiera-inglese/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783654"/>
            <a:ext cx="720080" cy="4698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0/03/Flag_of_Italy.svg/2000px-Flag_of_Italy.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3420" y="2328038"/>
            <a:ext cx="717052" cy="47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21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922</Words>
  <Application>Microsoft Office PowerPoint</Application>
  <PresentationFormat>Presentazione su schermo (4:3)</PresentationFormat>
  <Paragraphs>74</Paragraphs>
  <Slides>19</Slides>
  <Notes>10</Notes>
  <HiddenSlides>0</HiddenSlides>
  <MMClips>1</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Presentazione standard di PowerPoint</vt:lpstr>
      <vt:lpstr>Presentazione standard di PowerPoint</vt:lpstr>
      <vt:lpstr>Presentazione standard di PowerPoint</vt:lpstr>
      <vt:lpstr>SAINT   PAUL  CATHEDRAL</vt:lpstr>
      <vt:lpstr>Presentazione standard di PowerPoint</vt:lpstr>
      <vt:lpstr>Presentazione standard di PowerPoint</vt:lpstr>
      <vt:lpstr>TRAFALGAR SQUARE</vt:lpstr>
      <vt:lpstr>THE PICCADILLY CIRCUS</vt:lpstr>
      <vt:lpstr>TOWER BRIDGE</vt:lpstr>
      <vt:lpstr>BUCKINGHAM PALACE</vt:lpstr>
      <vt:lpstr>                HYDE PARK</vt:lpstr>
      <vt:lpstr>THE LONDON MOTOR MUSEUM</vt:lpstr>
      <vt:lpstr>MADAME TUSSAUDS</vt:lpstr>
      <vt:lpstr>THE NATIONAL GALLERY</vt:lpstr>
      <vt:lpstr>THE HISTORY NATURAL MUSEUM</vt:lpstr>
      <vt:lpstr>LONDON TOWER</vt:lpstr>
      <vt:lpstr>ENGLISH PUBS</vt:lpstr>
      <vt:lpstr>HARRODS SHOPPING IN LONDON</vt:lpstr>
      <vt:lpstr>IT’S TIME TO COME 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Maria</cp:lastModifiedBy>
  <cp:revision>74</cp:revision>
  <dcterms:created xsi:type="dcterms:W3CDTF">2015-05-12T14:39:12Z</dcterms:created>
  <dcterms:modified xsi:type="dcterms:W3CDTF">2015-05-28T06:51:35Z</dcterms:modified>
</cp:coreProperties>
</file>